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77" r:id="rId7"/>
    <p:sldId id="261" r:id="rId8"/>
    <p:sldId id="266" r:id="rId9"/>
    <p:sldId id="267" r:id="rId10"/>
    <p:sldId id="263" r:id="rId11"/>
    <p:sldId id="268" r:id="rId12"/>
    <p:sldId id="269" r:id="rId13"/>
    <p:sldId id="270" r:id="rId14"/>
    <p:sldId id="264" r:id="rId15"/>
    <p:sldId id="265" r:id="rId16"/>
    <p:sldId id="271" r:id="rId17"/>
    <p:sldId id="272" r:id="rId18"/>
    <p:sldId id="273" r:id="rId19"/>
    <p:sldId id="274" r:id="rId20"/>
    <p:sldId id="275" r:id="rId21"/>
    <p:sldId id="276"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DF5D6-B11D-4CFB-8682-848912C4C89F}" v="457" dt="2021-09-21T21:10:39.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4" autoAdjust="0"/>
    <p:restoredTop sz="94660"/>
  </p:normalViewPr>
  <p:slideViewPr>
    <p:cSldViewPr snapToGrid="0">
      <p:cViewPr varScale="1">
        <p:scale>
          <a:sx n="83" d="100"/>
          <a:sy n="83" d="100"/>
        </p:scale>
        <p:origin x="45"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E9942-0F5A-4833-B0CC-57CCFC3F190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882F7B2-7A69-4957-814A-620F5A500FF8}">
      <dgm:prSet/>
      <dgm:spPr/>
      <dgm:t>
        <a:bodyPr/>
        <a:lstStyle/>
        <a:p>
          <a:r>
            <a:rPr lang="en-US" dirty="0">
              <a:solidFill>
                <a:schemeClr val="bg1"/>
              </a:solidFill>
              <a:latin typeface="Times New Roman" panose="02020603050405020304" pitchFamily="18" charset="0"/>
              <a:cs typeface="Times New Roman" panose="02020603050405020304" pitchFamily="18" charset="0"/>
            </a:rPr>
            <a:t>What is Trauma? What are the types and how to recognize?</a:t>
          </a:r>
        </a:p>
      </dgm:t>
    </dgm:pt>
    <dgm:pt modelId="{10264A1B-F7CC-46C8-A441-1F9B4AB05319}" type="parTrans" cxnId="{307CA106-45F4-486A-94FC-FC34B606D130}">
      <dgm:prSet/>
      <dgm:spPr/>
      <dgm:t>
        <a:bodyPr/>
        <a:lstStyle/>
        <a:p>
          <a:endParaRPr lang="en-US"/>
        </a:p>
      </dgm:t>
    </dgm:pt>
    <dgm:pt modelId="{4C33F5D1-DA32-4633-A80F-F27ECAB2A9BB}" type="sibTrans" cxnId="{307CA106-45F4-486A-94FC-FC34B606D130}">
      <dgm:prSet/>
      <dgm:spPr/>
      <dgm:t>
        <a:bodyPr/>
        <a:lstStyle/>
        <a:p>
          <a:endParaRPr lang="en-US"/>
        </a:p>
      </dgm:t>
    </dgm:pt>
    <dgm:pt modelId="{DA8DB5B7-9ACA-4D01-B854-3DC669C94617}">
      <dgm:prSet/>
      <dgm:spPr/>
      <dgm:t>
        <a:bodyPr/>
        <a:lstStyle/>
        <a:p>
          <a:r>
            <a:rPr lang="en-US" dirty="0">
              <a:solidFill>
                <a:schemeClr val="bg1"/>
              </a:solidFill>
              <a:latin typeface="Times New Roman" panose="02020603050405020304" pitchFamily="18" charset="0"/>
              <a:cs typeface="Times New Roman" panose="02020603050405020304" pitchFamily="18" charset="0"/>
            </a:rPr>
            <a:t>Behavioral &amp; Mental Health/Continuum.</a:t>
          </a:r>
        </a:p>
      </dgm:t>
    </dgm:pt>
    <dgm:pt modelId="{A06B66CA-72BD-4C50-BDB4-41B7ED82E234}" type="parTrans" cxnId="{7B6278C7-ACE5-4E82-B601-172B3B300B96}">
      <dgm:prSet/>
      <dgm:spPr/>
      <dgm:t>
        <a:bodyPr/>
        <a:lstStyle/>
        <a:p>
          <a:endParaRPr lang="en-US"/>
        </a:p>
      </dgm:t>
    </dgm:pt>
    <dgm:pt modelId="{39B865A0-6B1F-49B8-A133-BD1E0AB38BD9}" type="sibTrans" cxnId="{7B6278C7-ACE5-4E82-B601-172B3B300B96}">
      <dgm:prSet/>
      <dgm:spPr/>
      <dgm:t>
        <a:bodyPr/>
        <a:lstStyle/>
        <a:p>
          <a:endParaRPr lang="en-US"/>
        </a:p>
      </dgm:t>
    </dgm:pt>
    <dgm:pt modelId="{1D6B4DA2-57E8-490F-B60B-DDA9DC618F8A}">
      <dgm:prSet/>
      <dgm:spPr/>
      <dgm:t>
        <a:bodyPr/>
        <a:lstStyle/>
        <a:p>
          <a:r>
            <a:rPr lang="en-US" dirty="0">
              <a:solidFill>
                <a:schemeClr val="bg1"/>
              </a:solidFill>
              <a:latin typeface="Times New Roman" panose="02020603050405020304" pitchFamily="18" charset="0"/>
              <a:cs typeface="Times New Roman" panose="02020603050405020304" pitchFamily="18" charset="0"/>
            </a:rPr>
            <a:t>Mental Health in the Workplace.</a:t>
          </a:r>
        </a:p>
      </dgm:t>
    </dgm:pt>
    <dgm:pt modelId="{E19C8CF4-1EE0-4365-A9E9-288FF0D48353}" type="parTrans" cxnId="{2ACD55F2-B28E-4C94-903E-8F33D6FA7EB5}">
      <dgm:prSet/>
      <dgm:spPr/>
      <dgm:t>
        <a:bodyPr/>
        <a:lstStyle/>
        <a:p>
          <a:endParaRPr lang="en-US"/>
        </a:p>
      </dgm:t>
    </dgm:pt>
    <dgm:pt modelId="{DEB8CDC5-D6C4-4D7B-9B99-EC195E431510}" type="sibTrans" cxnId="{2ACD55F2-B28E-4C94-903E-8F33D6FA7EB5}">
      <dgm:prSet/>
      <dgm:spPr/>
      <dgm:t>
        <a:bodyPr/>
        <a:lstStyle/>
        <a:p>
          <a:endParaRPr lang="en-US"/>
        </a:p>
      </dgm:t>
    </dgm:pt>
    <dgm:pt modelId="{CCEA16E5-DC17-4849-B6DB-6B2E0501C228}">
      <dgm:prSet/>
      <dgm:spPr/>
      <dgm:t>
        <a:bodyPr/>
        <a:lstStyle/>
        <a:p>
          <a:r>
            <a:rPr lang="en-US" dirty="0">
              <a:solidFill>
                <a:schemeClr val="bg1"/>
              </a:solidFill>
              <a:latin typeface="Times New Roman" panose="02020603050405020304" pitchFamily="18" charset="0"/>
              <a:cs typeface="Times New Roman" panose="02020603050405020304" pitchFamily="18" charset="0"/>
            </a:rPr>
            <a:t>Understanding Stress, Anxiety and Recovery. </a:t>
          </a:r>
        </a:p>
      </dgm:t>
    </dgm:pt>
    <dgm:pt modelId="{14063CB2-E829-4EBA-820C-777FB83225E8}" type="parTrans" cxnId="{8347B4AC-700F-4C29-B6B9-E2E61058DA6D}">
      <dgm:prSet/>
      <dgm:spPr/>
      <dgm:t>
        <a:bodyPr/>
        <a:lstStyle/>
        <a:p>
          <a:endParaRPr lang="en-US"/>
        </a:p>
      </dgm:t>
    </dgm:pt>
    <dgm:pt modelId="{06B0199A-0CFA-438F-A7EA-6C3F245BC69A}" type="sibTrans" cxnId="{8347B4AC-700F-4C29-B6B9-E2E61058DA6D}">
      <dgm:prSet/>
      <dgm:spPr/>
      <dgm:t>
        <a:bodyPr/>
        <a:lstStyle/>
        <a:p>
          <a:endParaRPr lang="en-US"/>
        </a:p>
      </dgm:t>
    </dgm:pt>
    <dgm:pt modelId="{4575F7CD-2E0C-4275-8B50-BF9B3D6FB0B8}" type="pres">
      <dgm:prSet presAssocID="{673E9942-0F5A-4833-B0CC-57CCFC3F1905}" presName="linear" presStyleCnt="0">
        <dgm:presLayoutVars>
          <dgm:animLvl val="lvl"/>
          <dgm:resizeHandles val="exact"/>
        </dgm:presLayoutVars>
      </dgm:prSet>
      <dgm:spPr/>
    </dgm:pt>
    <dgm:pt modelId="{A95852C7-35DF-4038-8CEE-99EFE751E07F}" type="pres">
      <dgm:prSet presAssocID="{F882F7B2-7A69-4957-814A-620F5A500FF8}" presName="parentText" presStyleLbl="node1" presStyleIdx="0" presStyleCnt="4">
        <dgm:presLayoutVars>
          <dgm:chMax val="0"/>
          <dgm:bulletEnabled val="1"/>
        </dgm:presLayoutVars>
      </dgm:prSet>
      <dgm:spPr/>
    </dgm:pt>
    <dgm:pt modelId="{001626C1-7C5C-4B49-BDED-982AD1E19163}" type="pres">
      <dgm:prSet presAssocID="{4C33F5D1-DA32-4633-A80F-F27ECAB2A9BB}" presName="spacer" presStyleCnt="0"/>
      <dgm:spPr/>
    </dgm:pt>
    <dgm:pt modelId="{49A0C4F8-AB4B-48A7-9208-A4FE4BEE69A1}" type="pres">
      <dgm:prSet presAssocID="{DA8DB5B7-9ACA-4D01-B854-3DC669C94617}" presName="parentText" presStyleLbl="node1" presStyleIdx="1" presStyleCnt="4">
        <dgm:presLayoutVars>
          <dgm:chMax val="0"/>
          <dgm:bulletEnabled val="1"/>
        </dgm:presLayoutVars>
      </dgm:prSet>
      <dgm:spPr/>
    </dgm:pt>
    <dgm:pt modelId="{3162EB14-0D41-4B2F-A920-F11C2C2BD1C4}" type="pres">
      <dgm:prSet presAssocID="{39B865A0-6B1F-49B8-A133-BD1E0AB38BD9}" presName="spacer" presStyleCnt="0"/>
      <dgm:spPr/>
    </dgm:pt>
    <dgm:pt modelId="{9D4D3DFA-D578-478A-BC23-1934010D44B3}" type="pres">
      <dgm:prSet presAssocID="{1D6B4DA2-57E8-490F-B60B-DDA9DC618F8A}" presName="parentText" presStyleLbl="node1" presStyleIdx="2" presStyleCnt="4">
        <dgm:presLayoutVars>
          <dgm:chMax val="0"/>
          <dgm:bulletEnabled val="1"/>
        </dgm:presLayoutVars>
      </dgm:prSet>
      <dgm:spPr/>
    </dgm:pt>
    <dgm:pt modelId="{DD95CA5B-72DD-4803-A1C3-1E320237194F}" type="pres">
      <dgm:prSet presAssocID="{DEB8CDC5-D6C4-4D7B-9B99-EC195E431510}" presName="spacer" presStyleCnt="0"/>
      <dgm:spPr/>
    </dgm:pt>
    <dgm:pt modelId="{E12AB045-15D0-4822-A5F3-94F18408DEBF}" type="pres">
      <dgm:prSet presAssocID="{CCEA16E5-DC17-4849-B6DB-6B2E0501C228}" presName="parentText" presStyleLbl="node1" presStyleIdx="3" presStyleCnt="4">
        <dgm:presLayoutVars>
          <dgm:chMax val="0"/>
          <dgm:bulletEnabled val="1"/>
        </dgm:presLayoutVars>
      </dgm:prSet>
      <dgm:spPr/>
    </dgm:pt>
  </dgm:ptLst>
  <dgm:cxnLst>
    <dgm:cxn modelId="{307CA106-45F4-486A-94FC-FC34B606D130}" srcId="{673E9942-0F5A-4833-B0CC-57CCFC3F1905}" destId="{F882F7B2-7A69-4957-814A-620F5A500FF8}" srcOrd="0" destOrd="0" parTransId="{10264A1B-F7CC-46C8-A441-1F9B4AB05319}" sibTransId="{4C33F5D1-DA32-4633-A80F-F27ECAB2A9BB}"/>
    <dgm:cxn modelId="{2FB13D3A-3B39-4037-99B6-6827DB95048A}" type="presOf" srcId="{DA8DB5B7-9ACA-4D01-B854-3DC669C94617}" destId="{49A0C4F8-AB4B-48A7-9208-A4FE4BEE69A1}" srcOrd="0" destOrd="0" presId="urn:microsoft.com/office/officeart/2005/8/layout/vList2"/>
    <dgm:cxn modelId="{FE53B360-A390-4740-B5AB-22DC854CE0DF}" type="presOf" srcId="{673E9942-0F5A-4833-B0CC-57CCFC3F1905}" destId="{4575F7CD-2E0C-4275-8B50-BF9B3D6FB0B8}" srcOrd="0" destOrd="0" presId="urn:microsoft.com/office/officeart/2005/8/layout/vList2"/>
    <dgm:cxn modelId="{4DE66B99-AD74-4C32-BC1D-D1B969BB72D9}" type="presOf" srcId="{F882F7B2-7A69-4957-814A-620F5A500FF8}" destId="{A95852C7-35DF-4038-8CEE-99EFE751E07F}" srcOrd="0" destOrd="0" presId="urn:microsoft.com/office/officeart/2005/8/layout/vList2"/>
    <dgm:cxn modelId="{8347B4AC-700F-4C29-B6B9-E2E61058DA6D}" srcId="{673E9942-0F5A-4833-B0CC-57CCFC3F1905}" destId="{CCEA16E5-DC17-4849-B6DB-6B2E0501C228}" srcOrd="3" destOrd="0" parTransId="{14063CB2-E829-4EBA-820C-777FB83225E8}" sibTransId="{06B0199A-0CFA-438F-A7EA-6C3F245BC69A}"/>
    <dgm:cxn modelId="{C1D0CDC1-4F23-47C8-8C3A-FDD84E921A8C}" type="presOf" srcId="{1D6B4DA2-57E8-490F-B60B-DDA9DC618F8A}" destId="{9D4D3DFA-D578-478A-BC23-1934010D44B3}" srcOrd="0" destOrd="0" presId="urn:microsoft.com/office/officeart/2005/8/layout/vList2"/>
    <dgm:cxn modelId="{7B6278C7-ACE5-4E82-B601-172B3B300B96}" srcId="{673E9942-0F5A-4833-B0CC-57CCFC3F1905}" destId="{DA8DB5B7-9ACA-4D01-B854-3DC669C94617}" srcOrd="1" destOrd="0" parTransId="{A06B66CA-72BD-4C50-BDB4-41B7ED82E234}" sibTransId="{39B865A0-6B1F-49B8-A133-BD1E0AB38BD9}"/>
    <dgm:cxn modelId="{62C6D5EE-8195-4A95-A575-7B7E78196091}" type="presOf" srcId="{CCEA16E5-DC17-4849-B6DB-6B2E0501C228}" destId="{E12AB045-15D0-4822-A5F3-94F18408DEBF}" srcOrd="0" destOrd="0" presId="urn:microsoft.com/office/officeart/2005/8/layout/vList2"/>
    <dgm:cxn modelId="{2ACD55F2-B28E-4C94-903E-8F33D6FA7EB5}" srcId="{673E9942-0F5A-4833-B0CC-57CCFC3F1905}" destId="{1D6B4DA2-57E8-490F-B60B-DDA9DC618F8A}" srcOrd="2" destOrd="0" parTransId="{E19C8CF4-1EE0-4365-A9E9-288FF0D48353}" sibTransId="{DEB8CDC5-D6C4-4D7B-9B99-EC195E431510}"/>
    <dgm:cxn modelId="{CC06A9F2-B517-4988-A0E6-49676616F260}" type="presParOf" srcId="{4575F7CD-2E0C-4275-8B50-BF9B3D6FB0B8}" destId="{A95852C7-35DF-4038-8CEE-99EFE751E07F}" srcOrd="0" destOrd="0" presId="urn:microsoft.com/office/officeart/2005/8/layout/vList2"/>
    <dgm:cxn modelId="{82035403-6F22-45CC-B755-5627E4A3EB85}" type="presParOf" srcId="{4575F7CD-2E0C-4275-8B50-BF9B3D6FB0B8}" destId="{001626C1-7C5C-4B49-BDED-982AD1E19163}" srcOrd="1" destOrd="0" presId="urn:microsoft.com/office/officeart/2005/8/layout/vList2"/>
    <dgm:cxn modelId="{FDD93636-6645-4639-B640-71E762E0153B}" type="presParOf" srcId="{4575F7CD-2E0C-4275-8B50-BF9B3D6FB0B8}" destId="{49A0C4F8-AB4B-48A7-9208-A4FE4BEE69A1}" srcOrd="2" destOrd="0" presId="urn:microsoft.com/office/officeart/2005/8/layout/vList2"/>
    <dgm:cxn modelId="{F8C97DAA-6EEF-4E45-8202-BE0E1C955461}" type="presParOf" srcId="{4575F7CD-2E0C-4275-8B50-BF9B3D6FB0B8}" destId="{3162EB14-0D41-4B2F-A920-F11C2C2BD1C4}" srcOrd="3" destOrd="0" presId="urn:microsoft.com/office/officeart/2005/8/layout/vList2"/>
    <dgm:cxn modelId="{12971D6E-20DA-428D-B69C-245F2AABFBCE}" type="presParOf" srcId="{4575F7CD-2E0C-4275-8B50-BF9B3D6FB0B8}" destId="{9D4D3DFA-D578-478A-BC23-1934010D44B3}" srcOrd="4" destOrd="0" presId="urn:microsoft.com/office/officeart/2005/8/layout/vList2"/>
    <dgm:cxn modelId="{42FA6A3F-CE3F-4B99-8C04-076651994AA3}" type="presParOf" srcId="{4575F7CD-2E0C-4275-8B50-BF9B3D6FB0B8}" destId="{DD95CA5B-72DD-4803-A1C3-1E320237194F}" srcOrd="5" destOrd="0" presId="urn:microsoft.com/office/officeart/2005/8/layout/vList2"/>
    <dgm:cxn modelId="{4619E57D-311A-45E6-8A19-574A1F82214B}" type="presParOf" srcId="{4575F7CD-2E0C-4275-8B50-BF9B3D6FB0B8}" destId="{E12AB045-15D0-4822-A5F3-94F18408DEB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3DFF22-DC1D-4F78-8682-602B9AAA3476}" type="doc">
      <dgm:prSet loTypeId="urn:microsoft.com/office/officeart/2005/8/layout/hierarchy1" loCatId="hierarchy" qsTypeId="urn:microsoft.com/office/officeart/2005/8/quickstyle/simple4" qsCatId="simple" csTypeId="urn:microsoft.com/office/officeart/2005/8/colors/accent6_2" csCatId="accent6" phldr="1"/>
      <dgm:spPr/>
      <dgm:t>
        <a:bodyPr/>
        <a:lstStyle/>
        <a:p>
          <a:endParaRPr lang="en-US"/>
        </a:p>
      </dgm:t>
    </dgm:pt>
    <dgm:pt modelId="{FD9C4FAA-0096-44D9-BE1D-ADF1B5362FC0}">
      <dgm:prSet/>
      <dgm:spPr/>
      <dgm:t>
        <a:bodyPr/>
        <a:lstStyle/>
        <a:p>
          <a:r>
            <a:rPr lang="en-US" dirty="0">
              <a:latin typeface="Book Antiqua" panose="02040602050305030304" pitchFamily="18" charset="0"/>
              <a:cs typeface="Times New Roman" panose="02020603050405020304" pitchFamily="18" charset="0"/>
            </a:rPr>
            <a:t>The famous 3 “E’s” of trauma</a:t>
          </a:r>
        </a:p>
      </dgm:t>
    </dgm:pt>
    <dgm:pt modelId="{B1013B67-17EE-4A2A-992B-8F6CA5DED2BB}" type="parTrans" cxnId="{5FDB6F88-802F-4097-AD12-94A67B799E00}">
      <dgm:prSet/>
      <dgm:spPr/>
      <dgm:t>
        <a:bodyPr/>
        <a:lstStyle/>
        <a:p>
          <a:endParaRPr lang="en-US"/>
        </a:p>
      </dgm:t>
    </dgm:pt>
    <dgm:pt modelId="{353C32FC-30BE-466F-AD8D-236A1E9DF5B6}" type="sibTrans" cxnId="{5FDB6F88-802F-4097-AD12-94A67B799E00}">
      <dgm:prSet/>
      <dgm:spPr/>
      <dgm:t>
        <a:bodyPr/>
        <a:lstStyle/>
        <a:p>
          <a:endParaRPr lang="en-US"/>
        </a:p>
      </dgm:t>
    </dgm:pt>
    <dgm:pt modelId="{8F467FEC-A533-4419-9B17-0623BBA02075}">
      <dgm:prSet custT="1"/>
      <dgm:spPr/>
      <dgm:t>
        <a:bodyPr/>
        <a:lstStyle/>
        <a:p>
          <a:pPr algn="just"/>
          <a:r>
            <a:rPr lang="en-US" sz="1800" dirty="0">
              <a:latin typeface="Book Antiqua" panose="02040602050305030304" pitchFamily="18" charset="0"/>
            </a:rPr>
            <a:t>An </a:t>
          </a:r>
          <a:r>
            <a:rPr lang="en-US" sz="1800" b="1" dirty="0">
              <a:latin typeface="Book Antiqua" panose="02040602050305030304" pitchFamily="18" charset="0"/>
            </a:rPr>
            <a:t>event</a:t>
          </a:r>
          <a:r>
            <a:rPr lang="en-US" sz="1800" dirty="0">
              <a:latin typeface="Book Antiqua" panose="02040602050305030304" pitchFamily="18" charset="0"/>
            </a:rPr>
            <a:t>, series of events that occurs, which leads to a set of circumstances that is </a:t>
          </a:r>
          <a:r>
            <a:rPr lang="en-US" sz="1800" b="1" dirty="0">
              <a:latin typeface="Book Antiqua" panose="02040602050305030304" pitchFamily="18" charset="0"/>
            </a:rPr>
            <a:t>experienced</a:t>
          </a:r>
          <a:r>
            <a:rPr lang="en-US" sz="1800" dirty="0">
              <a:latin typeface="Book Antiqua" panose="02040602050305030304" pitchFamily="18" charset="0"/>
            </a:rPr>
            <a:t> by persons, as physically or emotionally harmful or life threatening and that has lasting adverse </a:t>
          </a:r>
          <a:r>
            <a:rPr lang="en-US" sz="1800" b="1" dirty="0">
              <a:latin typeface="Book Antiqua" panose="02040602050305030304" pitchFamily="18" charset="0"/>
            </a:rPr>
            <a:t>effects</a:t>
          </a:r>
          <a:r>
            <a:rPr lang="en-US" sz="1800" dirty="0">
              <a:latin typeface="Book Antiqua" panose="02040602050305030304" pitchFamily="18" charset="0"/>
            </a:rPr>
            <a:t>. </a:t>
          </a:r>
        </a:p>
      </dgm:t>
    </dgm:pt>
    <dgm:pt modelId="{B65382C5-69A0-462B-9224-B9D3E0C4ED03}" type="parTrans" cxnId="{5AA2B42D-D6D2-40D1-BBA2-EE6C807544D4}">
      <dgm:prSet/>
      <dgm:spPr/>
      <dgm:t>
        <a:bodyPr/>
        <a:lstStyle/>
        <a:p>
          <a:endParaRPr lang="en-US"/>
        </a:p>
      </dgm:t>
    </dgm:pt>
    <dgm:pt modelId="{0C237C2A-BC0D-41CE-92E9-7736F0BD5598}" type="sibTrans" cxnId="{5AA2B42D-D6D2-40D1-BBA2-EE6C807544D4}">
      <dgm:prSet/>
      <dgm:spPr/>
      <dgm:t>
        <a:bodyPr/>
        <a:lstStyle/>
        <a:p>
          <a:endParaRPr lang="en-US"/>
        </a:p>
      </dgm:t>
    </dgm:pt>
    <dgm:pt modelId="{5C44661B-2683-4D86-BFA3-3CC66DFF51DF}" type="pres">
      <dgm:prSet presAssocID="{333DFF22-DC1D-4F78-8682-602B9AAA3476}" presName="hierChild1" presStyleCnt="0">
        <dgm:presLayoutVars>
          <dgm:chPref val="1"/>
          <dgm:dir/>
          <dgm:animOne val="branch"/>
          <dgm:animLvl val="lvl"/>
          <dgm:resizeHandles/>
        </dgm:presLayoutVars>
      </dgm:prSet>
      <dgm:spPr/>
    </dgm:pt>
    <dgm:pt modelId="{5799C74B-8392-4C85-9E1C-290F12E36693}" type="pres">
      <dgm:prSet presAssocID="{FD9C4FAA-0096-44D9-BE1D-ADF1B5362FC0}" presName="hierRoot1" presStyleCnt="0"/>
      <dgm:spPr/>
    </dgm:pt>
    <dgm:pt modelId="{20AB1FFD-4309-4BED-A5AA-26A233A8714B}" type="pres">
      <dgm:prSet presAssocID="{FD9C4FAA-0096-44D9-BE1D-ADF1B5362FC0}" presName="composite" presStyleCnt="0"/>
      <dgm:spPr/>
    </dgm:pt>
    <dgm:pt modelId="{4007C239-D4DF-4839-8D87-3B6D55111183}" type="pres">
      <dgm:prSet presAssocID="{FD9C4FAA-0096-44D9-BE1D-ADF1B5362FC0}" presName="background" presStyleLbl="node0" presStyleIdx="0" presStyleCnt="2"/>
      <dgm:spPr/>
    </dgm:pt>
    <dgm:pt modelId="{19546C23-25D0-485F-A063-F0D030C4A220}" type="pres">
      <dgm:prSet presAssocID="{FD9C4FAA-0096-44D9-BE1D-ADF1B5362FC0}" presName="text" presStyleLbl="fgAcc0" presStyleIdx="0" presStyleCnt="2">
        <dgm:presLayoutVars>
          <dgm:chPref val="3"/>
        </dgm:presLayoutVars>
      </dgm:prSet>
      <dgm:spPr/>
    </dgm:pt>
    <dgm:pt modelId="{0B45746C-4903-4912-A806-1B98B43548F0}" type="pres">
      <dgm:prSet presAssocID="{FD9C4FAA-0096-44D9-BE1D-ADF1B5362FC0}" presName="hierChild2" presStyleCnt="0"/>
      <dgm:spPr/>
    </dgm:pt>
    <dgm:pt modelId="{6F8937D6-C491-4B52-AA7E-BF010083C6D6}" type="pres">
      <dgm:prSet presAssocID="{8F467FEC-A533-4419-9B17-0623BBA02075}" presName="hierRoot1" presStyleCnt="0"/>
      <dgm:spPr/>
    </dgm:pt>
    <dgm:pt modelId="{1DCC56CA-556B-483F-82D5-AD222E58C5EB}" type="pres">
      <dgm:prSet presAssocID="{8F467FEC-A533-4419-9B17-0623BBA02075}" presName="composite" presStyleCnt="0"/>
      <dgm:spPr/>
    </dgm:pt>
    <dgm:pt modelId="{46138EF7-0E68-4FC8-9CE5-23AF532BFA6A}" type="pres">
      <dgm:prSet presAssocID="{8F467FEC-A533-4419-9B17-0623BBA02075}" presName="background" presStyleLbl="node0" presStyleIdx="1" presStyleCnt="2"/>
      <dgm:spPr/>
    </dgm:pt>
    <dgm:pt modelId="{AC80B210-F64A-48B2-8DC6-FC547FC56655}" type="pres">
      <dgm:prSet presAssocID="{8F467FEC-A533-4419-9B17-0623BBA02075}" presName="text" presStyleLbl="fgAcc0" presStyleIdx="1" presStyleCnt="2">
        <dgm:presLayoutVars>
          <dgm:chPref val="3"/>
        </dgm:presLayoutVars>
      </dgm:prSet>
      <dgm:spPr/>
    </dgm:pt>
    <dgm:pt modelId="{2AC465C3-304E-4713-AF3E-89B805FB638F}" type="pres">
      <dgm:prSet presAssocID="{8F467FEC-A533-4419-9B17-0623BBA02075}" presName="hierChild2" presStyleCnt="0"/>
      <dgm:spPr/>
    </dgm:pt>
  </dgm:ptLst>
  <dgm:cxnLst>
    <dgm:cxn modelId="{5AA2B42D-D6D2-40D1-BBA2-EE6C807544D4}" srcId="{333DFF22-DC1D-4F78-8682-602B9AAA3476}" destId="{8F467FEC-A533-4419-9B17-0623BBA02075}" srcOrd="1" destOrd="0" parTransId="{B65382C5-69A0-462B-9224-B9D3E0C4ED03}" sibTransId="{0C237C2A-BC0D-41CE-92E9-7736F0BD5598}"/>
    <dgm:cxn modelId="{5FDB6F88-802F-4097-AD12-94A67B799E00}" srcId="{333DFF22-DC1D-4F78-8682-602B9AAA3476}" destId="{FD9C4FAA-0096-44D9-BE1D-ADF1B5362FC0}" srcOrd="0" destOrd="0" parTransId="{B1013B67-17EE-4A2A-992B-8F6CA5DED2BB}" sibTransId="{353C32FC-30BE-466F-AD8D-236A1E9DF5B6}"/>
    <dgm:cxn modelId="{CDAFA2A2-CE03-4AF9-8E1D-510A65DC4BED}" type="presOf" srcId="{8F467FEC-A533-4419-9B17-0623BBA02075}" destId="{AC80B210-F64A-48B2-8DC6-FC547FC56655}" srcOrd="0" destOrd="0" presId="urn:microsoft.com/office/officeart/2005/8/layout/hierarchy1"/>
    <dgm:cxn modelId="{C1EC15A5-68D7-4BCD-8973-B1FC219C64BA}" type="presOf" srcId="{FD9C4FAA-0096-44D9-BE1D-ADF1B5362FC0}" destId="{19546C23-25D0-485F-A063-F0D030C4A220}" srcOrd="0" destOrd="0" presId="urn:microsoft.com/office/officeart/2005/8/layout/hierarchy1"/>
    <dgm:cxn modelId="{7DFEBEA6-3D97-4317-B0A0-EBABB4AC3D6A}" type="presOf" srcId="{333DFF22-DC1D-4F78-8682-602B9AAA3476}" destId="{5C44661B-2683-4D86-BFA3-3CC66DFF51DF}" srcOrd="0" destOrd="0" presId="urn:microsoft.com/office/officeart/2005/8/layout/hierarchy1"/>
    <dgm:cxn modelId="{9A8C8BEA-6E9A-43EF-9249-3B2EE9E50347}" type="presParOf" srcId="{5C44661B-2683-4D86-BFA3-3CC66DFF51DF}" destId="{5799C74B-8392-4C85-9E1C-290F12E36693}" srcOrd="0" destOrd="0" presId="urn:microsoft.com/office/officeart/2005/8/layout/hierarchy1"/>
    <dgm:cxn modelId="{BDE7CF9D-6035-4D96-8582-AF5454E6D02F}" type="presParOf" srcId="{5799C74B-8392-4C85-9E1C-290F12E36693}" destId="{20AB1FFD-4309-4BED-A5AA-26A233A8714B}" srcOrd="0" destOrd="0" presId="urn:microsoft.com/office/officeart/2005/8/layout/hierarchy1"/>
    <dgm:cxn modelId="{2E99160D-C11D-4AE1-8F25-3E2E650B5140}" type="presParOf" srcId="{20AB1FFD-4309-4BED-A5AA-26A233A8714B}" destId="{4007C239-D4DF-4839-8D87-3B6D55111183}" srcOrd="0" destOrd="0" presId="urn:microsoft.com/office/officeart/2005/8/layout/hierarchy1"/>
    <dgm:cxn modelId="{956A6285-BF92-4D57-9778-0E74C06F78F1}" type="presParOf" srcId="{20AB1FFD-4309-4BED-A5AA-26A233A8714B}" destId="{19546C23-25D0-485F-A063-F0D030C4A220}" srcOrd="1" destOrd="0" presId="urn:microsoft.com/office/officeart/2005/8/layout/hierarchy1"/>
    <dgm:cxn modelId="{F9894439-583A-4FB8-B534-DCF3113970F6}" type="presParOf" srcId="{5799C74B-8392-4C85-9E1C-290F12E36693}" destId="{0B45746C-4903-4912-A806-1B98B43548F0}" srcOrd="1" destOrd="0" presId="urn:microsoft.com/office/officeart/2005/8/layout/hierarchy1"/>
    <dgm:cxn modelId="{849B8270-968A-4FB3-8807-7FF055018DC9}" type="presParOf" srcId="{5C44661B-2683-4D86-BFA3-3CC66DFF51DF}" destId="{6F8937D6-C491-4B52-AA7E-BF010083C6D6}" srcOrd="1" destOrd="0" presId="urn:microsoft.com/office/officeart/2005/8/layout/hierarchy1"/>
    <dgm:cxn modelId="{33198306-76CA-4F12-8402-4594D86ADBCD}" type="presParOf" srcId="{6F8937D6-C491-4B52-AA7E-BF010083C6D6}" destId="{1DCC56CA-556B-483F-82D5-AD222E58C5EB}" srcOrd="0" destOrd="0" presId="urn:microsoft.com/office/officeart/2005/8/layout/hierarchy1"/>
    <dgm:cxn modelId="{46C02395-B1EC-4E7B-8DE3-E47F3AE2C714}" type="presParOf" srcId="{1DCC56CA-556B-483F-82D5-AD222E58C5EB}" destId="{46138EF7-0E68-4FC8-9CE5-23AF532BFA6A}" srcOrd="0" destOrd="0" presId="urn:microsoft.com/office/officeart/2005/8/layout/hierarchy1"/>
    <dgm:cxn modelId="{772D2109-E6DA-4BB0-B0A1-91B400B1EE24}" type="presParOf" srcId="{1DCC56CA-556B-483F-82D5-AD222E58C5EB}" destId="{AC80B210-F64A-48B2-8DC6-FC547FC56655}" srcOrd="1" destOrd="0" presId="urn:microsoft.com/office/officeart/2005/8/layout/hierarchy1"/>
    <dgm:cxn modelId="{C258F9E7-6CFE-4067-ACDD-CFD4A3C0DD74}" type="presParOf" srcId="{6F8937D6-C491-4B52-AA7E-BF010083C6D6}" destId="{2AC465C3-304E-4713-AF3E-89B805FB638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7EE2FD-2027-4431-A205-B9496C550380}"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040BED19-F2A8-46CD-8E18-14F1C4F00421}">
      <dgm:prSet custT="1"/>
      <dgm:spPr/>
      <dgm:t>
        <a:bodyPr/>
        <a:lstStyle/>
        <a:p>
          <a:r>
            <a:rPr lang="en-US" sz="1600" dirty="0">
              <a:latin typeface="Times New Roman" panose="02020603050405020304" pitchFamily="18" charset="0"/>
              <a:cs typeface="Times New Roman" panose="02020603050405020304" pitchFamily="18" charset="0"/>
            </a:rPr>
            <a:t>Experiences become traumatic when we feel overwhelmed and unable to cope.</a:t>
          </a:r>
        </a:p>
      </dgm:t>
    </dgm:pt>
    <dgm:pt modelId="{950D8FA9-E832-4D62-88D9-013BFE911A91}" type="parTrans" cxnId="{9EB2F151-F994-4157-B189-342B95E56D06}">
      <dgm:prSet/>
      <dgm:spPr/>
      <dgm:t>
        <a:bodyPr/>
        <a:lstStyle/>
        <a:p>
          <a:endParaRPr lang="en-US"/>
        </a:p>
      </dgm:t>
    </dgm:pt>
    <dgm:pt modelId="{4836DFD3-DBDE-4D81-852C-CF627E0FC523}" type="sibTrans" cxnId="{9EB2F151-F994-4157-B189-342B95E56D06}">
      <dgm:prSet/>
      <dgm:spPr/>
      <dgm:t>
        <a:bodyPr/>
        <a:lstStyle/>
        <a:p>
          <a:endParaRPr lang="en-US"/>
        </a:p>
      </dgm:t>
    </dgm:pt>
    <dgm:pt modelId="{AE46E56F-623C-4C28-922C-1E0E3572C7D8}">
      <dgm:prSet/>
      <dgm:spPr/>
      <dgm:t>
        <a:bodyPr/>
        <a:lstStyle/>
        <a:p>
          <a:r>
            <a:rPr lang="en-US" dirty="0">
              <a:latin typeface="Times New Roman" panose="02020603050405020304" pitchFamily="18" charset="0"/>
              <a:cs typeface="Times New Roman" panose="02020603050405020304" pitchFamily="18" charset="0"/>
            </a:rPr>
            <a:t>Traumatic experiences come in many forms, ranging from one-time events to experiences that are chronic or even generational.</a:t>
          </a:r>
        </a:p>
      </dgm:t>
    </dgm:pt>
    <dgm:pt modelId="{4CF0BA8D-0A1B-44D0-93DD-474C4D5914C7}" type="parTrans" cxnId="{CD477024-FBF4-4122-9C23-5BEC6CA01559}">
      <dgm:prSet/>
      <dgm:spPr/>
      <dgm:t>
        <a:bodyPr/>
        <a:lstStyle/>
        <a:p>
          <a:endParaRPr lang="en-US"/>
        </a:p>
      </dgm:t>
    </dgm:pt>
    <dgm:pt modelId="{CFA508A3-8866-4843-8218-C1011718B6EE}" type="sibTrans" cxnId="{CD477024-FBF4-4122-9C23-5BEC6CA01559}">
      <dgm:prSet/>
      <dgm:spPr/>
      <dgm:t>
        <a:bodyPr/>
        <a:lstStyle/>
        <a:p>
          <a:endParaRPr lang="en-US"/>
        </a:p>
      </dgm:t>
    </dgm:pt>
    <dgm:pt modelId="{3ED6C663-3ADC-4D3A-AE8C-648C07D2C6D4}">
      <dgm:prSet/>
      <dgm:spPr/>
      <dgm:t>
        <a:bodyPr/>
        <a:lstStyle/>
        <a:p>
          <a:pPr algn="ctr"/>
          <a:r>
            <a:rPr lang="en-US" dirty="0">
              <a:latin typeface="Times New Roman" panose="02020603050405020304" pitchFamily="18" charset="0"/>
              <a:cs typeface="Times New Roman" panose="02020603050405020304" pitchFamily="18" charset="0"/>
            </a:rPr>
            <a:t>Exposure to trauma in childhood that last through adulthood is common.</a:t>
          </a:r>
        </a:p>
      </dgm:t>
    </dgm:pt>
    <dgm:pt modelId="{B8537DA3-3BA9-42C8-BDC2-F632057EA029}" type="parTrans" cxnId="{F0B5CB1C-6117-4765-B0D5-3D336E7E8ABF}">
      <dgm:prSet/>
      <dgm:spPr/>
      <dgm:t>
        <a:bodyPr/>
        <a:lstStyle/>
        <a:p>
          <a:endParaRPr lang="en-US"/>
        </a:p>
      </dgm:t>
    </dgm:pt>
    <dgm:pt modelId="{AFF832AD-9A5C-4D9A-9B31-4A2371B9825A}" type="sibTrans" cxnId="{F0B5CB1C-6117-4765-B0D5-3D336E7E8ABF}">
      <dgm:prSet/>
      <dgm:spPr/>
      <dgm:t>
        <a:bodyPr/>
        <a:lstStyle/>
        <a:p>
          <a:endParaRPr lang="en-US"/>
        </a:p>
      </dgm:t>
    </dgm:pt>
    <dgm:pt modelId="{005017BE-8DE1-42FA-AA41-0D7B6FF5B0B9}">
      <dgm:prSet/>
      <dgm:spPr/>
      <dgm:t>
        <a:bodyPr/>
        <a:lstStyle/>
        <a:p>
          <a:r>
            <a:rPr lang="en-US" dirty="0">
              <a:latin typeface="Times New Roman" panose="02020603050405020304" pitchFamily="18" charset="0"/>
              <a:cs typeface="Times New Roman" panose="02020603050405020304" pitchFamily="18" charset="0"/>
            </a:rPr>
            <a:t>Risk for exposure to more than one type is high.</a:t>
          </a:r>
        </a:p>
      </dgm:t>
    </dgm:pt>
    <dgm:pt modelId="{6C25DEEC-1407-46B0-88C1-DFD2438125A2}" type="parTrans" cxnId="{38E401C8-6478-451C-8B75-09362A8EC74A}">
      <dgm:prSet/>
      <dgm:spPr/>
      <dgm:t>
        <a:bodyPr/>
        <a:lstStyle/>
        <a:p>
          <a:endParaRPr lang="en-US"/>
        </a:p>
      </dgm:t>
    </dgm:pt>
    <dgm:pt modelId="{20C6F852-7BCE-4355-A8EA-3E86D2F10BA3}" type="sibTrans" cxnId="{38E401C8-6478-451C-8B75-09362A8EC74A}">
      <dgm:prSet/>
      <dgm:spPr/>
      <dgm:t>
        <a:bodyPr/>
        <a:lstStyle/>
        <a:p>
          <a:endParaRPr lang="en-US"/>
        </a:p>
      </dgm:t>
    </dgm:pt>
    <dgm:pt modelId="{0B545528-F303-4BE7-B1F3-0DF9A8948B5A}" type="pres">
      <dgm:prSet presAssocID="{A17EE2FD-2027-4431-A205-B9496C550380}" presName="hierChild1" presStyleCnt="0">
        <dgm:presLayoutVars>
          <dgm:chPref val="1"/>
          <dgm:dir/>
          <dgm:animOne val="branch"/>
          <dgm:animLvl val="lvl"/>
          <dgm:resizeHandles/>
        </dgm:presLayoutVars>
      </dgm:prSet>
      <dgm:spPr/>
    </dgm:pt>
    <dgm:pt modelId="{5BAB34AA-6E4E-4EF3-8D53-D29C354E1853}" type="pres">
      <dgm:prSet presAssocID="{040BED19-F2A8-46CD-8E18-14F1C4F00421}" presName="hierRoot1" presStyleCnt="0"/>
      <dgm:spPr/>
    </dgm:pt>
    <dgm:pt modelId="{98DF3743-3D6C-4428-9479-5950EA4ADFD8}" type="pres">
      <dgm:prSet presAssocID="{040BED19-F2A8-46CD-8E18-14F1C4F00421}" presName="composite" presStyleCnt="0"/>
      <dgm:spPr/>
    </dgm:pt>
    <dgm:pt modelId="{E1CB7035-AA86-42D2-9F10-1E64F43D812A}" type="pres">
      <dgm:prSet presAssocID="{040BED19-F2A8-46CD-8E18-14F1C4F00421}" presName="background" presStyleLbl="node0" presStyleIdx="0" presStyleCnt="4"/>
      <dgm:spPr/>
    </dgm:pt>
    <dgm:pt modelId="{1358048C-B088-415E-B6BF-69EAA0EB667F}" type="pres">
      <dgm:prSet presAssocID="{040BED19-F2A8-46CD-8E18-14F1C4F00421}" presName="text" presStyleLbl="fgAcc0" presStyleIdx="0" presStyleCnt="4">
        <dgm:presLayoutVars>
          <dgm:chPref val="3"/>
        </dgm:presLayoutVars>
      </dgm:prSet>
      <dgm:spPr/>
    </dgm:pt>
    <dgm:pt modelId="{224459CD-2CBA-49C8-8C33-8905C980A1BA}" type="pres">
      <dgm:prSet presAssocID="{040BED19-F2A8-46CD-8E18-14F1C4F00421}" presName="hierChild2" presStyleCnt="0"/>
      <dgm:spPr/>
    </dgm:pt>
    <dgm:pt modelId="{C74107EB-E532-4374-991E-A44C399E3CAD}" type="pres">
      <dgm:prSet presAssocID="{AE46E56F-623C-4C28-922C-1E0E3572C7D8}" presName="hierRoot1" presStyleCnt="0"/>
      <dgm:spPr/>
    </dgm:pt>
    <dgm:pt modelId="{A282FFAA-3D0D-4415-82A9-36818A8A3E8C}" type="pres">
      <dgm:prSet presAssocID="{AE46E56F-623C-4C28-922C-1E0E3572C7D8}" presName="composite" presStyleCnt="0"/>
      <dgm:spPr/>
    </dgm:pt>
    <dgm:pt modelId="{913E0991-FAA3-49BF-91C0-5108BE03FDC0}" type="pres">
      <dgm:prSet presAssocID="{AE46E56F-623C-4C28-922C-1E0E3572C7D8}" presName="background" presStyleLbl="node0" presStyleIdx="1" presStyleCnt="4"/>
      <dgm:spPr/>
    </dgm:pt>
    <dgm:pt modelId="{01293EEF-0A15-4139-A930-BFF75192384C}" type="pres">
      <dgm:prSet presAssocID="{AE46E56F-623C-4C28-922C-1E0E3572C7D8}" presName="text" presStyleLbl="fgAcc0" presStyleIdx="1" presStyleCnt="4">
        <dgm:presLayoutVars>
          <dgm:chPref val="3"/>
        </dgm:presLayoutVars>
      </dgm:prSet>
      <dgm:spPr/>
    </dgm:pt>
    <dgm:pt modelId="{3C1B18E5-A341-42C0-A701-A4FBA546B40C}" type="pres">
      <dgm:prSet presAssocID="{AE46E56F-623C-4C28-922C-1E0E3572C7D8}" presName="hierChild2" presStyleCnt="0"/>
      <dgm:spPr/>
    </dgm:pt>
    <dgm:pt modelId="{2FAF838E-D5BB-423B-9C3C-D33843234623}" type="pres">
      <dgm:prSet presAssocID="{3ED6C663-3ADC-4D3A-AE8C-648C07D2C6D4}" presName="hierRoot1" presStyleCnt="0"/>
      <dgm:spPr/>
    </dgm:pt>
    <dgm:pt modelId="{76E22846-C297-476F-99F7-29575C44E5BD}" type="pres">
      <dgm:prSet presAssocID="{3ED6C663-3ADC-4D3A-AE8C-648C07D2C6D4}" presName="composite" presStyleCnt="0"/>
      <dgm:spPr/>
    </dgm:pt>
    <dgm:pt modelId="{2920DF01-26D5-48A7-B6B1-2BE29E5EFD52}" type="pres">
      <dgm:prSet presAssocID="{3ED6C663-3ADC-4D3A-AE8C-648C07D2C6D4}" presName="background" presStyleLbl="node0" presStyleIdx="2" presStyleCnt="4"/>
      <dgm:spPr/>
    </dgm:pt>
    <dgm:pt modelId="{34F13A43-364B-4125-9A3F-C1058629F721}" type="pres">
      <dgm:prSet presAssocID="{3ED6C663-3ADC-4D3A-AE8C-648C07D2C6D4}" presName="text" presStyleLbl="fgAcc0" presStyleIdx="2" presStyleCnt="4">
        <dgm:presLayoutVars>
          <dgm:chPref val="3"/>
        </dgm:presLayoutVars>
      </dgm:prSet>
      <dgm:spPr/>
    </dgm:pt>
    <dgm:pt modelId="{04CB3449-CB6F-484B-9C95-DA88BF74B2E5}" type="pres">
      <dgm:prSet presAssocID="{3ED6C663-3ADC-4D3A-AE8C-648C07D2C6D4}" presName="hierChild2" presStyleCnt="0"/>
      <dgm:spPr/>
    </dgm:pt>
    <dgm:pt modelId="{7A5FD920-A779-4E9B-BB01-5A0B6A6CE6F9}" type="pres">
      <dgm:prSet presAssocID="{005017BE-8DE1-42FA-AA41-0D7B6FF5B0B9}" presName="hierRoot1" presStyleCnt="0"/>
      <dgm:spPr/>
    </dgm:pt>
    <dgm:pt modelId="{905E0E94-B23A-46EB-A7EC-02BD5477B273}" type="pres">
      <dgm:prSet presAssocID="{005017BE-8DE1-42FA-AA41-0D7B6FF5B0B9}" presName="composite" presStyleCnt="0"/>
      <dgm:spPr/>
    </dgm:pt>
    <dgm:pt modelId="{38E2EE71-3748-484A-9BB4-3D76DF0ACE7F}" type="pres">
      <dgm:prSet presAssocID="{005017BE-8DE1-42FA-AA41-0D7B6FF5B0B9}" presName="background" presStyleLbl="node0" presStyleIdx="3" presStyleCnt="4"/>
      <dgm:spPr/>
    </dgm:pt>
    <dgm:pt modelId="{E0563A5C-3F55-47C5-851C-6C6D23884759}" type="pres">
      <dgm:prSet presAssocID="{005017BE-8DE1-42FA-AA41-0D7B6FF5B0B9}" presName="text" presStyleLbl="fgAcc0" presStyleIdx="3" presStyleCnt="4">
        <dgm:presLayoutVars>
          <dgm:chPref val="3"/>
        </dgm:presLayoutVars>
      </dgm:prSet>
      <dgm:spPr/>
    </dgm:pt>
    <dgm:pt modelId="{63AE094B-B2C9-4850-AAF8-8183A600BC0B}" type="pres">
      <dgm:prSet presAssocID="{005017BE-8DE1-42FA-AA41-0D7B6FF5B0B9}" presName="hierChild2" presStyleCnt="0"/>
      <dgm:spPr/>
    </dgm:pt>
  </dgm:ptLst>
  <dgm:cxnLst>
    <dgm:cxn modelId="{F0B5CB1C-6117-4765-B0D5-3D336E7E8ABF}" srcId="{A17EE2FD-2027-4431-A205-B9496C550380}" destId="{3ED6C663-3ADC-4D3A-AE8C-648C07D2C6D4}" srcOrd="2" destOrd="0" parTransId="{B8537DA3-3BA9-42C8-BDC2-F632057EA029}" sibTransId="{AFF832AD-9A5C-4D9A-9B31-4A2371B9825A}"/>
    <dgm:cxn modelId="{CD477024-FBF4-4122-9C23-5BEC6CA01559}" srcId="{A17EE2FD-2027-4431-A205-B9496C550380}" destId="{AE46E56F-623C-4C28-922C-1E0E3572C7D8}" srcOrd="1" destOrd="0" parTransId="{4CF0BA8D-0A1B-44D0-93DD-474C4D5914C7}" sibTransId="{CFA508A3-8866-4843-8218-C1011718B6EE}"/>
    <dgm:cxn modelId="{0EFD565B-7A2B-4A0D-B47E-659C0430464D}" type="presOf" srcId="{040BED19-F2A8-46CD-8E18-14F1C4F00421}" destId="{1358048C-B088-415E-B6BF-69EAA0EB667F}" srcOrd="0" destOrd="0" presId="urn:microsoft.com/office/officeart/2005/8/layout/hierarchy1"/>
    <dgm:cxn modelId="{E0E36D63-13C9-4F1A-AD1B-8F87EFBDBF45}" type="presOf" srcId="{005017BE-8DE1-42FA-AA41-0D7B6FF5B0B9}" destId="{E0563A5C-3F55-47C5-851C-6C6D23884759}" srcOrd="0" destOrd="0" presId="urn:microsoft.com/office/officeart/2005/8/layout/hierarchy1"/>
    <dgm:cxn modelId="{3CD87269-EF80-4B99-93DF-DECA7852C4A7}" type="presOf" srcId="{AE46E56F-623C-4C28-922C-1E0E3572C7D8}" destId="{01293EEF-0A15-4139-A930-BFF75192384C}" srcOrd="0" destOrd="0" presId="urn:microsoft.com/office/officeart/2005/8/layout/hierarchy1"/>
    <dgm:cxn modelId="{9EB2F151-F994-4157-B189-342B95E56D06}" srcId="{A17EE2FD-2027-4431-A205-B9496C550380}" destId="{040BED19-F2A8-46CD-8E18-14F1C4F00421}" srcOrd="0" destOrd="0" parTransId="{950D8FA9-E832-4D62-88D9-013BFE911A91}" sibTransId="{4836DFD3-DBDE-4D81-852C-CF627E0FC523}"/>
    <dgm:cxn modelId="{2CF7F079-07A7-4D00-A27C-84FF14E63FB2}" type="presOf" srcId="{A17EE2FD-2027-4431-A205-B9496C550380}" destId="{0B545528-F303-4BE7-B1F3-0DF9A8948B5A}" srcOrd="0" destOrd="0" presId="urn:microsoft.com/office/officeart/2005/8/layout/hierarchy1"/>
    <dgm:cxn modelId="{38E401C8-6478-451C-8B75-09362A8EC74A}" srcId="{A17EE2FD-2027-4431-A205-B9496C550380}" destId="{005017BE-8DE1-42FA-AA41-0D7B6FF5B0B9}" srcOrd="3" destOrd="0" parTransId="{6C25DEEC-1407-46B0-88C1-DFD2438125A2}" sibTransId="{20C6F852-7BCE-4355-A8EA-3E86D2F10BA3}"/>
    <dgm:cxn modelId="{B13DA5D0-91B8-4600-9470-04242282A6BC}" type="presOf" srcId="{3ED6C663-3ADC-4D3A-AE8C-648C07D2C6D4}" destId="{34F13A43-364B-4125-9A3F-C1058629F721}" srcOrd="0" destOrd="0" presId="urn:microsoft.com/office/officeart/2005/8/layout/hierarchy1"/>
    <dgm:cxn modelId="{EECD5713-BE93-4194-89C7-43353A256A4F}" type="presParOf" srcId="{0B545528-F303-4BE7-B1F3-0DF9A8948B5A}" destId="{5BAB34AA-6E4E-4EF3-8D53-D29C354E1853}" srcOrd="0" destOrd="0" presId="urn:microsoft.com/office/officeart/2005/8/layout/hierarchy1"/>
    <dgm:cxn modelId="{86818E66-45DA-4BB1-9799-1AC695E1D6C5}" type="presParOf" srcId="{5BAB34AA-6E4E-4EF3-8D53-D29C354E1853}" destId="{98DF3743-3D6C-4428-9479-5950EA4ADFD8}" srcOrd="0" destOrd="0" presId="urn:microsoft.com/office/officeart/2005/8/layout/hierarchy1"/>
    <dgm:cxn modelId="{224503D0-A715-446E-A2F1-4DA2D7861B9F}" type="presParOf" srcId="{98DF3743-3D6C-4428-9479-5950EA4ADFD8}" destId="{E1CB7035-AA86-42D2-9F10-1E64F43D812A}" srcOrd="0" destOrd="0" presId="urn:microsoft.com/office/officeart/2005/8/layout/hierarchy1"/>
    <dgm:cxn modelId="{1623D26F-29DD-44C0-B82B-CC4B25B6273A}" type="presParOf" srcId="{98DF3743-3D6C-4428-9479-5950EA4ADFD8}" destId="{1358048C-B088-415E-B6BF-69EAA0EB667F}" srcOrd="1" destOrd="0" presId="urn:microsoft.com/office/officeart/2005/8/layout/hierarchy1"/>
    <dgm:cxn modelId="{F53BC55C-CCB4-47DF-BA2B-A211655081EE}" type="presParOf" srcId="{5BAB34AA-6E4E-4EF3-8D53-D29C354E1853}" destId="{224459CD-2CBA-49C8-8C33-8905C980A1BA}" srcOrd="1" destOrd="0" presId="urn:microsoft.com/office/officeart/2005/8/layout/hierarchy1"/>
    <dgm:cxn modelId="{6D34623D-70B1-4CEE-A040-132A5D772A71}" type="presParOf" srcId="{0B545528-F303-4BE7-B1F3-0DF9A8948B5A}" destId="{C74107EB-E532-4374-991E-A44C399E3CAD}" srcOrd="1" destOrd="0" presId="urn:microsoft.com/office/officeart/2005/8/layout/hierarchy1"/>
    <dgm:cxn modelId="{E06F0D06-3605-4B6D-ADA7-88293CE9F065}" type="presParOf" srcId="{C74107EB-E532-4374-991E-A44C399E3CAD}" destId="{A282FFAA-3D0D-4415-82A9-36818A8A3E8C}" srcOrd="0" destOrd="0" presId="urn:microsoft.com/office/officeart/2005/8/layout/hierarchy1"/>
    <dgm:cxn modelId="{19CDBB14-95FA-4689-93CE-6B149CDAB3BC}" type="presParOf" srcId="{A282FFAA-3D0D-4415-82A9-36818A8A3E8C}" destId="{913E0991-FAA3-49BF-91C0-5108BE03FDC0}" srcOrd="0" destOrd="0" presId="urn:microsoft.com/office/officeart/2005/8/layout/hierarchy1"/>
    <dgm:cxn modelId="{7E6E814C-CB57-47A0-B6A3-4C44091F6613}" type="presParOf" srcId="{A282FFAA-3D0D-4415-82A9-36818A8A3E8C}" destId="{01293EEF-0A15-4139-A930-BFF75192384C}" srcOrd="1" destOrd="0" presId="urn:microsoft.com/office/officeart/2005/8/layout/hierarchy1"/>
    <dgm:cxn modelId="{6CDB575F-E2FF-419B-95DC-08C24C2B70C4}" type="presParOf" srcId="{C74107EB-E532-4374-991E-A44C399E3CAD}" destId="{3C1B18E5-A341-42C0-A701-A4FBA546B40C}" srcOrd="1" destOrd="0" presId="urn:microsoft.com/office/officeart/2005/8/layout/hierarchy1"/>
    <dgm:cxn modelId="{62624554-D848-44E0-82E2-AD2B686AE1DD}" type="presParOf" srcId="{0B545528-F303-4BE7-B1F3-0DF9A8948B5A}" destId="{2FAF838E-D5BB-423B-9C3C-D33843234623}" srcOrd="2" destOrd="0" presId="urn:microsoft.com/office/officeart/2005/8/layout/hierarchy1"/>
    <dgm:cxn modelId="{087A6B2C-FBC0-4ADD-BBD4-17A9C66ABCED}" type="presParOf" srcId="{2FAF838E-D5BB-423B-9C3C-D33843234623}" destId="{76E22846-C297-476F-99F7-29575C44E5BD}" srcOrd="0" destOrd="0" presId="urn:microsoft.com/office/officeart/2005/8/layout/hierarchy1"/>
    <dgm:cxn modelId="{16F6CBE6-5A2D-43AB-99C3-8AA4A94A6747}" type="presParOf" srcId="{76E22846-C297-476F-99F7-29575C44E5BD}" destId="{2920DF01-26D5-48A7-B6B1-2BE29E5EFD52}" srcOrd="0" destOrd="0" presId="urn:microsoft.com/office/officeart/2005/8/layout/hierarchy1"/>
    <dgm:cxn modelId="{FCAA0F4D-3BBB-44AF-88BB-38C85642EA83}" type="presParOf" srcId="{76E22846-C297-476F-99F7-29575C44E5BD}" destId="{34F13A43-364B-4125-9A3F-C1058629F721}" srcOrd="1" destOrd="0" presId="urn:microsoft.com/office/officeart/2005/8/layout/hierarchy1"/>
    <dgm:cxn modelId="{2AF5813D-5528-4967-83F5-CCB431406A87}" type="presParOf" srcId="{2FAF838E-D5BB-423B-9C3C-D33843234623}" destId="{04CB3449-CB6F-484B-9C95-DA88BF74B2E5}" srcOrd="1" destOrd="0" presId="urn:microsoft.com/office/officeart/2005/8/layout/hierarchy1"/>
    <dgm:cxn modelId="{ADC0C393-B8D2-4B64-A539-31C5A8A5F0C7}" type="presParOf" srcId="{0B545528-F303-4BE7-B1F3-0DF9A8948B5A}" destId="{7A5FD920-A779-4E9B-BB01-5A0B6A6CE6F9}" srcOrd="3" destOrd="0" presId="urn:microsoft.com/office/officeart/2005/8/layout/hierarchy1"/>
    <dgm:cxn modelId="{C0FB8A45-DDEF-4F2F-A6C8-2962CB37BCA5}" type="presParOf" srcId="{7A5FD920-A779-4E9B-BB01-5A0B6A6CE6F9}" destId="{905E0E94-B23A-46EB-A7EC-02BD5477B273}" srcOrd="0" destOrd="0" presId="urn:microsoft.com/office/officeart/2005/8/layout/hierarchy1"/>
    <dgm:cxn modelId="{A891E1BB-780D-493C-B921-349A44D80664}" type="presParOf" srcId="{905E0E94-B23A-46EB-A7EC-02BD5477B273}" destId="{38E2EE71-3748-484A-9BB4-3D76DF0ACE7F}" srcOrd="0" destOrd="0" presId="urn:microsoft.com/office/officeart/2005/8/layout/hierarchy1"/>
    <dgm:cxn modelId="{9BAB6C50-D88F-4F1B-942E-67D043F23DE5}" type="presParOf" srcId="{905E0E94-B23A-46EB-A7EC-02BD5477B273}" destId="{E0563A5C-3F55-47C5-851C-6C6D23884759}" srcOrd="1" destOrd="0" presId="urn:microsoft.com/office/officeart/2005/8/layout/hierarchy1"/>
    <dgm:cxn modelId="{75AA3679-ECFB-422E-8CBD-02111B3012DB}" type="presParOf" srcId="{7A5FD920-A779-4E9B-BB01-5A0B6A6CE6F9}" destId="{63AE094B-B2C9-4850-AAF8-8183A600BC0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852C7-35DF-4038-8CEE-99EFE751E07F}">
      <dsp:nvSpPr>
        <dsp:cNvPr id="0" name=""/>
        <dsp:cNvSpPr/>
      </dsp:nvSpPr>
      <dsp:spPr>
        <a:xfrm>
          <a:off x="0" y="177741"/>
          <a:ext cx="9625383" cy="70200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bg1"/>
              </a:solidFill>
              <a:latin typeface="Times New Roman" panose="02020603050405020304" pitchFamily="18" charset="0"/>
              <a:cs typeface="Times New Roman" panose="02020603050405020304" pitchFamily="18" charset="0"/>
            </a:rPr>
            <a:t>What is Trauma? What are the types and how to recognize?</a:t>
          </a:r>
        </a:p>
      </dsp:txBody>
      <dsp:txXfrm>
        <a:off x="34269" y="212010"/>
        <a:ext cx="9556845" cy="633462"/>
      </dsp:txXfrm>
    </dsp:sp>
    <dsp:sp modelId="{49A0C4F8-AB4B-48A7-9208-A4FE4BEE69A1}">
      <dsp:nvSpPr>
        <dsp:cNvPr id="0" name=""/>
        <dsp:cNvSpPr/>
      </dsp:nvSpPr>
      <dsp:spPr>
        <a:xfrm>
          <a:off x="0" y="966141"/>
          <a:ext cx="9625383" cy="702000"/>
        </a:xfrm>
        <a:prstGeom prst="roundRect">
          <a:avLst/>
        </a:prstGeom>
        <a:gradFill rotWithShape="0">
          <a:gsLst>
            <a:gs pos="0">
              <a:schemeClr val="accent2">
                <a:hueOff val="-6588574"/>
                <a:satOff val="300"/>
                <a:lumOff val="0"/>
                <a:alphaOff val="0"/>
                <a:tint val="98000"/>
                <a:lumMod val="114000"/>
              </a:schemeClr>
            </a:gs>
            <a:gs pos="100000">
              <a:schemeClr val="accent2">
                <a:hueOff val="-6588574"/>
                <a:satOff val="30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bg1"/>
              </a:solidFill>
              <a:latin typeface="Times New Roman" panose="02020603050405020304" pitchFamily="18" charset="0"/>
              <a:cs typeface="Times New Roman" panose="02020603050405020304" pitchFamily="18" charset="0"/>
            </a:rPr>
            <a:t>Behavioral &amp; Mental Health/Continuum.</a:t>
          </a:r>
        </a:p>
      </dsp:txBody>
      <dsp:txXfrm>
        <a:off x="34269" y="1000410"/>
        <a:ext cx="9556845" cy="633462"/>
      </dsp:txXfrm>
    </dsp:sp>
    <dsp:sp modelId="{9D4D3DFA-D578-478A-BC23-1934010D44B3}">
      <dsp:nvSpPr>
        <dsp:cNvPr id="0" name=""/>
        <dsp:cNvSpPr/>
      </dsp:nvSpPr>
      <dsp:spPr>
        <a:xfrm>
          <a:off x="0" y="1754541"/>
          <a:ext cx="9625383" cy="702000"/>
        </a:xfrm>
        <a:prstGeom prst="roundRect">
          <a:avLst/>
        </a:prstGeom>
        <a:gradFill rotWithShape="0">
          <a:gsLst>
            <a:gs pos="0">
              <a:schemeClr val="accent2">
                <a:hueOff val="-13177148"/>
                <a:satOff val="601"/>
                <a:lumOff val="0"/>
                <a:alphaOff val="0"/>
                <a:tint val="98000"/>
                <a:lumMod val="114000"/>
              </a:schemeClr>
            </a:gs>
            <a:gs pos="100000">
              <a:schemeClr val="accent2">
                <a:hueOff val="-13177148"/>
                <a:satOff val="6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bg1"/>
              </a:solidFill>
              <a:latin typeface="Times New Roman" panose="02020603050405020304" pitchFamily="18" charset="0"/>
              <a:cs typeface="Times New Roman" panose="02020603050405020304" pitchFamily="18" charset="0"/>
            </a:rPr>
            <a:t>Mental Health in the Workplace.</a:t>
          </a:r>
        </a:p>
      </dsp:txBody>
      <dsp:txXfrm>
        <a:off x="34269" y="1788810"/>
        <a:ext cx="9556845" cy="633462"/>
      </dsp:txXfrm>
    </dsp:sp>
    <dsp:sp modelId="{E12AB045-15D0-4822-A5F3-94F18408DEBF}">
      <dsp:nvSpPr>
        <dsp:cNvPr id="0" name=""/>
        <dsp:cNvSpPr/>
      </dsp:nvSpPr>
      <dsp:spPr>
        <a:xfrm>
          <a:off x="0" y="2542941"/>
          <a:ext cx="9625383" cy="702000"/>
        </a:xfrm>
        <a:prstGeom prst="round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bg1"/>
              </a:solidFill>
              <a:latin typeface="Times New Roman" panose="02020603050405020304" pitchFamily="18" charset="0"/>
              <a:cs typeface="Times New Roman" panose="02020603050405020304" pitchFamily="18" charset="0"/>
            </a:rPr>
            <a:t>Understanding Stress, Anxiety and Recovery. </a:t>
          </a:r>
        </a:p>
      </dsp:txBody>
      <dsp:txXfrm>
        <a:off x="34269" y="2577210"/>
        <a:ext cx="9556845" cy="633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7C239-D4DF-4839-8D87-3B6D55111183}">
      <dsp:nvSpPr>
        <dsp:cNvPr id="0" name=""/>
        <dsp:cNvSpPr/>
      </dsp:nvSpPr>
      <dsp:spPr>
        <a:xfrm>
          <a:off x="1174" y="184257"/>
          <a:ext cx="4124157" cy="2618839"/>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9546C23-25D0-485F-A063-F0D030C4A220}">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Book Antiqua" panose="02040602050305030304" pitchFamily="18" charset="0"/>
              <a:cs typeface="Times New Roman" panose="02020603050405020304" pitchFamily="18" charset="0"/>
            </a:rPr>
            <a:t>The famous 3 “E’s” of trauma</a:t>
          </a:r>
        </a:p>
      </dsp:txBody>
      <dsp:txXfrm>
        <a:off x="536117" y="696288"/>
        <a:ext cx="3970751" cy="2465433"/>
      </dsp:txXfrm>
    </dsp:sp>
    <dsp:sp modelId="{46138EF7-0E68-4FC8-9CE5-23AF532BFA6A}">
      <dsp:nvSpPr>
        <dsp:cNvPr id="0" name=""/>
        <dsp:cNvSpPr/>
      </dsp:nvSpPr>
      <dsp:spPr>
        <a:xfrm>
          <a:off x="5041811" y="184257"/>
          <a:ext cx="4124157" cy="2618839"/>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C80B210-F64A-48B2-8DC6-FC547FC56655}">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Book Antiqua" panose="02040602050305030304" pitchFamily="18" charset="0"/>
            </a:rPr>
            <a:t>An </a:t>
          </a:r>
          <a:r>
            <a:rPr lang="en-US" sz="1800" b="1" kern="1200" dirty="0">
              <a:latin typeface="Book Antiqua" panose="02040602050305030304" pitchFamily="18" charset="0"/>
            </a:rPr>
            <a:t>event</a:t>
          </a:r>
          <a:r>
            <a:rPr lang="en-US" sz="1800" kern="1200" dirty="0">
              <a:latin typeface="Book Antiqua" panose="02040602050305030304" pitchFamily="18" charset="0"/>
            </a:rPr>
            <a:t>, series of events that occurs, which leads to a set of circumstances that is </a:t>
          </a:r>
          <a:r>
            <a:rPr lang="en-US" sz="1800" b="1" kern="1200" dirty="0">
              <a:latin typeface="Book Antiqua" panose="02040602050305030304" pitchFamily="18" charset="0"/>
            </a:rPr>
            <a:t>experienced</a:t>
          </a:r>
          <a:r>
            <a:rPr lang="en-US" sz="1800" kern="1200" dirty="0">
              <a:latin typeface="Book Antiqua" panose="02040602050305030304" pitchFamily="18" charset="0"/>
            </a:rPr>
            <a:t> by persons, as physically or emotionally harmful or life threatening and that has lasting adverse </a:t>
          </a:r>
          <a:r>
            <a:rPr lang="en-US" sz="1800" b="1" kern="1200" dirty="0">
              <a:latin typeface="Book Antiqua" panose="02040602050305030304" pitchFamily="18" charset="0"/>
            </a:rPr>
            <a:t>effects</a:t>
          </a:r>
          <a:r>
            <a:rPr lang="en-US" sz="1800" kern="1200" dirty="0">
              <a:latin typeface="Book Antiqua" panose="02040602050305030304" pitchFamily="18" charset="0"/>
            </a:rPr>
            <a:t>. </a:t>
          </a:r>
        </a:p>
      </dsp:txBody>
      <dsp:txXfrm>
        <a:off x="5576754" y="696288"/>
        <a:ext cx="3970751" cy="2465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B7035-AA86-42D2-9F10-1E64F43D812A}">
      <dsp:nvSpPr>
        <dsp:cNvPr id="0" name=""/>
        <dsp:cNvSpPr/>
      </dsp:nvSpPr>
      <dsp:spPr>
        <a:xfrm>
          <a:off x="3170" y="926941"/>
          <a:ext cx="2263407" cy="143726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358048C-B088-415E-B6BF-69EAA0EB667F}">
      <dsp:nvSpPr>
        <dsp:cNvPr id="0" name=""/>
        <dsp:cNvSpPr/>
      </dsp:nvSpPr>
      <dsp:spPr>
        <a:xfrm>
          <a:off x="254659" y="1165856"/>
          <a:ext cx="2263407" cy="143726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Experiences become traumatic when we feel overwhelmed and unable to cope.</a:t>
          </a:r>
        </a:p>
      </dsp:txBody>
      <dsp:txXfrm>
        <a:off x="296755" y="1207952"/>
        <a:ext cx="2179215" cy="1353072"/>
      </dsp:txXfrm>
    </dsp:sp>
    <dsp:sp modelId="{913E0991-FAA3-49BF-91C0-5108BE03FDC0}">
      <dsp:nvSpPr>
        <dsp:cNvPr id="0" name=""/>
        <dsp:cNvSpPr/>
      </dsp:nvSpPr>
      <dsp:spPr>
        <a:xfrm>
          <a:off x="2769557" y="926941"/>
          <a:ext cx="2263407" cy="143726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1293EEF-0A15-4139-A930-BFF75192384C}">
      <dsp:nvSpPr>
        <dsp:cNvPr id="0" name=""/>
        <dsp:cNvSpPr/>
      </dsp:nvSpPr>
      <dsp:spPr>
        <a:xfrm>
          <a:off x="3021047" y="1165856"/>
          <a:ext cx="2263407" cy="143726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Traumatic experiences come in many forms, ranging from one-time events to experiences that are chronic or even generational.</a:t>
          </a:r>
        </a:p>
      </dsp:txBody>
      <dsp:txXfrm>
        <a:off x="3063143" y="1207952"/>
        <a:ext cx="2179215" cy="1353072"/>
      </dsp:txXfrm>
    </dsp:sp>
    <dsp:sp modelId="{2920DF01-26D5-48A7-B6B1-2BE29E5EFD52}">
      <dsp:nvSpPr>
        <dsp:cNvPr id="0" name=""/>
        <dsp:cNvSpPr/>
      </dsp:nvSpPr>
      <dsp:spPr>
        <a:xfrm>
          <a:off x="5535944" y="926941"/>
          <a:ext cx="2263407" cy="143726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4F13A43-364B-4125-9A3F-C1058629F721}">
      <dsp:nvSpPr>
        <dsp:cNvPr id="0" name=""/>
        <dsp:cNvSpPr/>
      </dsp:nvSpPr>
      <dsp:spPr>
        <a:xfrm>
          <a:off x="5787434" y="1165856"/>
          <a:ext cx="2263407" cy="143726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Exposure to trauma in childhood that last through adulthood is common.</a:t>
          </a:r>
        </a:p>
      </dsp:txBody>
      <dsp:txXfrm>
        <a:off x="5829530" y="1207952"/>
        <a:ext cx="2179215" cy="1353072"/>
      </dsp:txXfrm>
    </dsp:sp>
    <dsp:sp modelId="{38E2EE71-3748-484A-9BB4-3D76DF0ACE7F}">
      <dsp:nvSpPr>
        <dsp:cNvPr id="0" name=""/>
        <dsp:cNvSpPr/>
      </dsp:nvSpPr>
      <dsp:spPr>
        <a:xfrm>
          <a:off x="8302332" y="926941"/>
          <a:ext cx="2263407" cy="1437264"/>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0563A5C-3F55-47C5-851C-6C6D23884759}">
      <dsp:nvSpPr>
        <dsp:cNvPr id="0" name=""/>
        <dsp:cNvSpPr/>
      </dsp:nvSpPr>
      <dsp:spPr>
        <a:xfrm>
          <a:off x="8553822" y="1165856"/>
          <a:ext cx="2263407" cy="143726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Risk for exposure to more than one type is high.</a:t>
          </a:r>
        </a:p>
      </dsp:txBody>
      <dsp:txXfrm>
        <a:off x="8595918" y="1207952"/>
        <a:ext cx="2179215" cy="13530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A70F276-1833-4A75-9C1D-A56E2295A68D}" type="datetimeFigureOut">
              <a:rPr lang="en-US" smtClean="0"/>
              <a:t>9/21/2021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82823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0F276-1833-4A75-9C1D-A56E2295A68D}" type="datetimeFigureOut">
              <a:rPr lang="en-US" smtClean="0"/>
              <a:pPr/>
              <a:t>9/21/2021</a:t>
            </a:fld>
            <a:endParaRPr lang="en-US" dirty="0"/>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330129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pPr/>
              <a:t>9/21/2021</a:t>
            </a:fld>
            <a:endParaRPr lang="en-US" dirty="0"/>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15435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pPr/>
              <a:t>9/21/2021</a:t>
            </a:fld>
            <a:endParaRPr lang="en-US" dirty="0"/>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290399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pPr/>
              <a:t>9/21/2021</a:t>
            </a:fld>
            <a:endParaRPr lang="en-US" dirty="0"/>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260495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70F276-1833-4A75-9C1D-A56E2295A68D}" type="datetimeFigureOut">
              <a:rPr lang="en-US" smtClean="0"/>
              <a:pPr/>
              <a:t>9/21/2021</a:t>
            </a:fld>
            <a:endParaRPr lang="en-US" dirty="0"/>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1755324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70F276-1833-4A75-9C1D-A56E2295A68D}" type="datetimeFigureOut">
              <a:rPr lang="en-US" smtClean="0"/>
              <a:pPr/>
              <a:t>9/21/2021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val="3882581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A70F276-1833-4A75-9C1D-A56E2295A68D}"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695720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A70F276-1833-4A75-9C1D-A56E2295A68D}"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3383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1506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6993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0F276-1833-4A75-9C1D-A56E2295A68D}"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78856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0F276-1833-4A75-9C1D-A56E2295A68D}"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73561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70F276-1833-4A75-9C1D-A56E2295A68D}"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77634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0F276-1833-4A75-9C1D-A56E2295A68D}"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8331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0F276-1833-4A75-9C1D-A56E2295A68D}"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98113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0F276-1833-4A75-9C1D-A56E2295A68D}"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863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A70F276-1833-4A75-9C1D-A56E2295A68D}" type="datetimeFigureOut">
              <a:rPr lang="en-US" smtClean="0"/>
              <a:pPr/>
              <a:t>9/21/2021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solidFill>
                <a:srgbClr val="FFFFFF"/>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49941073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438F-4FBB-4974-9466-7F0924246A48}"/>
              </a:ext>
            </a:extLst>
          </p:cNvPr>
          <p:cNvSpPr>
            <a:spLocks noGrp="1"/>
          </p:cNvSpPr>
          <p:nvPr>
            <p:ph type="ctrTitle"/>
          </p:nvPr>
        </p:nvSpPr>
        <p:spPr>
          <a:xfrm>
            <a:off x="948155" y="4994411"/>
            <a:ext cx="9868189" cy="1264588"/>
          </a:xfrm>
        </p:spPr>
        <p:txBody>
          <a:bodyPr anchor="ctr">
            <a:normAutofit fontScale="90000"/>
          </a:bodyPr>
          <a:lstStyle/>
          <a:p>
            <a:pPr algn="ctr"/>
            <a:r>
              <a:rPr lang="en-US" sz="4100">
                <a:solidFill>
                  <a:srgbClr val="FFFFFF"/>
                </a:solidFill>
                <a:latin typeface="Book Antiqua" panose="02040602050305030304" pitchFamily="18" charset="0"/>
                <a:cs typeface="Times New Roman" panose="02020603050405020304" pitchFamily="18" charset="0"/>
              </a:rPr>
              <a:t>Understanding Trauma, Behavioral, and Mental Health.</a:t>
            </a:r>
            <a:endParaRPr lang="en-VI" sz="4100">
              <a:solidFill>
                <a:srgbClr val="FFFFFF"/>
              </a:solidFill>
              <a:latin typeface="Book Antiqua" panose="02040602050305030304" pitchFamily="18" charset="0"/>
              <a:cs typeface="Times New Roman" panose="02020603050405020304" pitchFamily="18" charset="0"/>
            </a:endParaRPr>
          </a:p>
        </p:txBody>
      </p:sp>
      <p:pic>
        <p:nvPicPr>
          <p:cNvPr id="15" name="Picture 14" descr="A picture containing clipart&#10;&#10;Description automatically generated">
            <a:extLst>
              <a:ext uri="{FF2B5EF4-FFF2-40B4-BE49-F238E27FC236}">
                <a16:creationId xmlns:a16="http://schemas.microsoft.com/office/drawing/2014/main" id="{BECFDDD0-0249-490E-AC32-9F07B9FD0368}"/>
              </a:ext>
            </a:extLst>
          </p:cNvPr>
          <p:cNvPicPr>
            <a:picLocks noChangeAspect="1"/>
          </p:cNvPicPr>
          <p:nvPr/>
        </p:nvPicPr>
        <p:blipFill rotWithShape="1">
          <a:blip r:embed="rId2">
            <a:extLst>
              <a:ext uri="{28A0092B-C50C-407E-A947-70E740481C1C}">
                <a14:useLocalDpi xmlns:a14="http://schemas.microsoft.com/office/drawing/2010/main" val="0"/>
              </a:ext>
            </a:extLst>
          </a:blip>
          <a:srcRect r="-1" b="9086"/>
          <a:stretch/>
        </p:blipFill>
        <p:spPr>
          <a:xfrm>
            <a:off x="320040" y="320040"/>
            <a:ext cx="11548872" cy="4462272"/>
          </a:xfrm>
          <a:prstGeom prst="rect">
            <a:avLst/>
          </a:prstGeom>
        </p:spPr>
      </p:pic>
    </p:spTree>
    <p:extLst>
      <p:ext uri="{BB962C8B-B14F-4D97-AF65-F5344CB8AC3E}">
        <p14:creationId xmlns:p14="http://schemas.microsoft.com/office/powerpoint/2010/main" val="165610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80859E-E496-4BAE-8321-699FBF640C6A}"/>
              </a:ext>
            </a:extLst>
          </p:cNvPr>
          <p:cNvSpPr txBox="1"/>
          <p:nvPr/>
        </p:nvSpPr>
        <p:spPr>
          <a:xfrm>
            <a:off x="373471" y="1171158"/>
            <a:ext cx="8534105" cy="1432289"/>
          </a:xfrm>
          <a:prstGeom prst="rect">
            <a:avLst/>
          </a:prstGeom>
        </p:spPr>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7200" dirty="0">
                <a:solidFill>
                  <a:schemeClr val="accent1"/>
                </a:solidFill>
                <a:latin typeface="Edwardian Script ITC" panose="030303020407070D0804" pitchFamily="66" charset="0"/>
                <a:ea typeface="+mj-ea"/>
                <a:cs typeface="Times New Roman" panose="02020603050405020304" pitchFamily="18" charset="0"/>
              </a:rPr>
              <a:t>M</a:t>
            </a:r>
            <a:r>
              <a:rPr lang="en-US" sz="4000" dirty="0">
                <a:latin typeface="Times New Roman" panose="02020603050405020304" pitchFamily="18" charset="0"/>
                <a:ea typeface="+mj-ea"/>
                <a:cs typeface="Times New Roman" panose="02020603050405020304" pitchFamily="18" charset="0"/>
              </a:rPr>
              <a:t>ental health is more than the absence of mental disorders…</a:t>
            </a:r>
          </a:p>
        </p:txBody>
      </p:sp>
      <p:sp>
        <p:nvSpPr>
          <p:cNvPr id="2" name="TextBox 1">
            <a:extLst>
              <a:ext uri="{FF2B5EF4-FFF2-40B4-BE49-F238E27FC236}">
                <a16:creationId xmlns:a16="http://schemas.microsoft.com/office/drawing/2014/main" id="{EE20E1B4-17CE-4A39-A292-B9EB79E5F24B}"/>
              </a:ext>
            </a:extLst>
          </p:cNvPr>
          <p:cNvSpPr txBox="1"/>
          <p:nvPr/>
        </p:nvSpPr>
        <p:spPr>
          <a:xfrm>
            <a:off x="4090507" y="2628900"/>
            <a:ext cx="7454077" cy="358978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sz="1400" dirty="0"/>
          </a:p>
          <a:p>
            <a:pPr indent="-228600" defTabSz="9144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Let's be extremely clear…</a:t>
            </a:r>
          </a:p>
          <a:p>
            <a:pPr indent="-228600" defTabSz="914400">
              <a:lnSpc>
                <a:spcPct val="90000"/>
              </a:lnSpc>
              <a:spcAft>
                <a:spcPts val="6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indent="-228600" defTabSz="914400">
              <a:lnSpc>
                <a:spcPct val="90000"/>
              </a:lnSpc>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Everyone</a:t>
            </a:r>
            <a:r>
              <a:rPr lang="en-US" sz="1600" dirty="0">
                <a:latin typeface="Times New Roman" panose="02020603050405020304" pitchFamily="18" charset="0"/>
                <a:cs typeface="Times New Roman" panose="02020603050405020304" pitchFamily="18" charset="0"/>
              </a:rPr>
              <a:t> experiences challenges that may affect mental health; different degrees –</a:t>
            </a:r>
          </a:p>
          <a:p>
            <a:pPr defTabSz="914400">
              <a:lnSpc>
                <a:spcPct val="90000"/>
              </a:lnSpc>
              <a:spcAft>
                <a:spcPts val="600"/>
              </a:spcAft>
            </a:pPr>
            <a:r>
              <a:rPr lang="en-US" sz="1600" dirty="0">
                <a:latin typeface="Times New Roman" panose="02020603050405020304" pitchFamily="18" charset="0"/>
                <a:cs typeface="Times New Roman" panose="02020603050405020304" pitchFamily="18" charset="0"/>
              </a:rPr>
              <a:t>     varying lengths of time…result of the normal </a:t>
            </a:r>
            <a:r>
              <a:rPr lang="en-US" sz="1600" b="1" dirty="0">
                <a:latin typeface="Times New Roman" panose="02020603050405020304" pitchFamily="18" charset="0"/>
                <a:cs typeface="Times New Roman" panose="02020603050405020304" pitchFamily="18" charset="0"/>
              </a:rPr>
              <a:t>ups</a:t>
            </a:r>
            <a:r>
              <a:rPr lang="en-US" sz="1600"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downs</a:t>
            </a:r>
            <a:r>
              <a:rPr lang="en-US" sz="1600" dirty="0">
                <a:latin typeface="Times New Roman" panose="02020603050405020304" pitchFamily="18" charset="0"/>
                <a:cs typeface="Times New Roman" panose="02020603050405020304" pitchFamily="18" charset="0"/>
              </a:rPr>
              <a:t> of life. </a:t>
            </a:r>
          </a:p>
          <a:p>
            <a:pPr indent="-228600" defTabSz="914400">
              <a:lnSpc>
                <a:spcPct val="90000"/>
              </a:lnSpc>
              <a:spcAft>
                <a:spcPts val="6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indent="-228600" defTabSz="914400">
              <a:lnSpc>
                <a:spcPct val="90000"/>
              </a:lnSpc>
              <a:spcAft>
                <a:spcPts val="600"/>
              </a:spcAft>
              <a:buFont typeface="Arial" panose="020B0604020202020204" pitchFamily="34" charset="0"/>
              <a:buChar char="•"/>
            </a:pPr>
            <a:r>
              <a:rPr lang="en-US" sz="1600" u="sng" dirty="0">
                <a:latin typeface="Times New Roman" panose="02020603050405020304" pitchFamily="18" charset="0"/>
                <a:cs typeface="Times New Roman" panose="02020603050405020304" pitchFamily="18" charset="0"/>
              </a:rPr>
              <a:t>FACT: </a:t>
            </a:r>
            <a:r>
              <a:rPr lang="en-US" sz="1600" dirty="0">
                <a:latin typeface="Times New Roman" panose="02020603050405020304" pitchFamily="18" charset="0"/>
                <a:cs typeface="Times New Roman" panose="02020603050405020304" pitchFamily="18" charset="0"/>
              </a:rPr>
              <a:t>no diagnoses necessary - death or stress, for example, affect our mental health.</a:t>
            </a:r>
          </a:p>
          <a:p>
            <a:pPr indent="-228600" defTabSz="914400">
              <a:lnSpc>
                <a:spcPct val="90000"/>
              </a:lnSpc>
              <a:spcAft>
                <a:spcPts val="6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indent="-228600" defTabSz="9144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Mental health is an integral part of overall health, no health without mental health. </a:t>
            </a:r>
          </a:p>
          <a:p>
            <a:pPr indent="-228600" defTabSz="914400">
              <a:lnSpc>
                <a:spcPct val="90000"/>
              </a:lnSpc>
              <a:spcAft>
                <a:spcPts val="6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indent="-228600" defTabSz="9144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Mental health is determined by a range of socioeconomic, biological and   </a:t>
            </a:r>
          </a:p>
          <a:p>
            <a:pPr defTabSz="914400">
              <a:lnSpc>
                <a:spcPct val="90000"/>
              </a:lnSpc>
              <a:spcAft>
                <a:spcPts val="600"/>
              </a:spcAft>
            </a:pPr>
            <a:r>
              <a:rPr lang="en-US" sz="1600" dirty="0">
                <a:latin typeface="Times New Roman" panose="02020603050405020304" pitchFamily="18" charset="0"/>
                <a:cs typeface="Times New Roman" panose="02020603050405020304" pitchFamily="18" charset="0"/>
              </a:rPr>
              <a:t>     environmental factors</a:t>
            </a:r>
          </a:p>
        </p:txBody>
      </p:sp>
    </p:spTree>
    <p:extLst>
      <p:ext uri="{BB962C8B-B14F-4D97-AF65-F5344CB8AC3E}">
        <p14:creationId xmlns:p14="http://schemas.microsoft.com/office/powerpoint/2010/main" val="82837171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5BF9CC-835D-47E9-8927-BBAEE17F1B84}"/>
              </a:ext>
            </a:extLst>
          </p:cNvPr>
          <p:cNvPicPr>
            <a:picLocks noChangeAspect="1"/>
          </p:cNvPicPr>
          <p:nvPr/>
        </p:nvPicPr>
        <p:blipFill>
          <a:blip r:embed="rId2"/>
          <a:stretch>
            <a:fillRect/>
          </a:stretch>
        </p:blipFill>
        <p:spPr>
          <a:xfrm>
            <a:off x="557669" y="1216594"/>
            <a:ext cx="10507692" cy="5122499"/>
          </a:xfrm>
          <a:prstGeom prst="rect">
            <a:avLst/>
          </a:prstGeom>
        </p:spPr>
      </p:pic>
    </p:spTree>
    <p:extLst>
      <p:ext uri="{BB962C8B-B14F-4D97-AF65-F5344CB8AC3E}">
        <p14:creationId xmlns:p14="http://schemas.microsoft.com/office/powerpoint/2010/main" val="272637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C995D2-77D2-46A3-8DF5-FE267300C018}"/>
              </a:ext>
            </a:extLst>
          </p:cNvPr>
          <p:cNvPicPr>
            <a:picLocks noChangeAspect="1"/>
          </p:cNvPicPr>
          <p:nvPr/>
        </p:nvPicPr>
        <p:blipFill rotWithShape="1">
          <a:blip r:embed="rId2"/>
          <a:srcRect t="13927" r="1" b="4316"/>
          <a:stretch/>
        </p:blipFill>
        <p:spPr>
          <a:xfrm>
            <a:off x="271448" y="1258862"/>
            <a:ext cx="10905066" cy="4703084"/>
          </a:xfrm>
          <a:custGeom>
            <a:avLst/>
            <a:gdLst/>
            <a:ahLst/>
            <a:cxnLst/>
            <a:rect l="l" t="t" r="r" b="b"/>
            <a:pathLst>
              <a:path w="10905066" h="4201234">
                <a:moveTo>
                  <a:pt x="0" y="0"/>
                </a:moveTo>
                <a:lnTo>
                  <a:pt x="10905066" y="0"/>
                </a:lnTo>
                <a:lnTo>
                  <a:pt x="10905066" y="4201234"/>
                </a:lnTo>
                <a:lnTo>
                  <a:pt x="10831701" y="4191094"/>
                </a:lnTo>
                <a:lnTo>
                  <a:pt x="10690414" y="4172044"/>
                </a:lnTo>
                <a:lnTo>
                  <a:pt x="10520551" y="4151406"/>
                </a:lnTo>
                <a:lnTo>
                  <a:pt x="10320527" y="4127594"/>
                </a:lnTo>
                <a:lnTo>
                  <a:pt x="10098277" y="4102194"/>
                </a:lnTo>
                <a:lnTo>
                  <a:pt x="9847451" y="4075206"/>
                </a:lnTo>
                <a:lnTo>
                  <a:pt x="9574401" y="4046631"/>
                </a:lnTo>
                <a:lnTo>
                  <a:pt x="9277539" y="4018056"/>
                </a:lnTo>
                <a:lnTo>
                  <a:pt x="8961627" y="3989481"/>
                </a:lnTo>
                <a:lnTo>
                  <a:pt x="8621901" y="3962494"/>
                </a:lnTo>
                <a:lnTo>
                  <a:pt x="8264714" y="3937094"/>
                </a:lnTo>
                <a:lnTo>
                  <a:pt x="7888477" y="3913281"/>
                </a:lnTo>
                <a:lnTo>
                  <a:pt x="7496364" y="3891056"/>
                </a:lnTo>
                <a:lnTo>
                  <a:pt x="7086789" y="3870419"/>
                </a:lnTo>
                <a:lnTo>
                  <a:pt x="6877239" y="3862481"/>
                </a:lnTo>
                <a:lnTo>
                  <a:pt x="6662927" y="3854544"/>
                </a:lnTo>
                <a:lnTo>
                  <a:pt x="6445439" y="3846606"/>
                </a:lnTo>
                <a:lnTo>
                  <a:pt x="6226364" y="3841844"/>
                </a:lnTo>
                <a:lnTo>
                  <a:pt x="6002527" y="3837081"/>
                </a:lnTo>
                <a:lnTo>
                  <a:pt x="5777102" y="3832319"/>
                </a:lnTo>
                <a:lnTo>
                  <a:pt x="5546914" y="3829144"/>
                </a:lnTo>
                <a:lnTo>
                  <a:pt x="5315139" y="3829144"/>
                </a:lnTo>
                <a:lnTo>
                  <a:pt x="5080189" y="3827556"/>
                </a:lnTo>
                <a:lnTo>
                  <a:pt x="4843652" y="3829144"/>
                </a:lnTo>
                <a:lnTo>
                  <a:pt x="4603939" y="3832319"/>
                </a:lnTo>
                <a:lnTo>
                  <a:pt x="4362639" y="3835494"/>
                </a:lnTo>
                <a:lnTo>
                  <a:pt x="4119752" y="3841844"/>
                </a:lnTo>
                <a:lnTo>
                  <a:pt x="3873689" y="3848194"/>
                </a:lnTo>
                <a:lnTo>
                  <a:pt x="3627627" y="3856131"/>
                </a:lnTo>
                <a:lnTo>
                  <a:pt x="3379977" y="3867244"/>
                </a:lnTo>
                <a:lnTo>
                  <a:pt x="3129152" y="3879944"/>
                </a:lnTo>
                <a:lnTo>
                  <a:pt x="2878327" y="3892644"/>
                </a:lnTo>
                <a:lnTo>
                  <a:pt x="2625914" y="3908519"/>
                </a:lnTo>
                <a:lnTo>
                  <a:pt x="2371914" y="3927569"/>
                </a:lnTo>
                <a:lnTo>
                  <a:pt x="2119501" y="3946619"/>
                </a:lnTo>
                <a:lnTo>
                  <a:pt x="1863914" y="3968844"/>
                </a:lnTo>
                <a:lnTo>
                  <a:pt x="1606739" y="3992656"/>
                </a:lnTo>
                <a:lnTo>
                  <a:pt x="1352739" y="4018056"/>
                </a:lnTo>
                <a:lnTo>
                  <a:pt x="1095564" y="4048219"/>
                </a:lnTo>
                <a:lnTo>
                  <a:pt x="839977" y="4079969"/>
                </a:lnTo>
                <a:lnTo>
                  <a:pt x="582801" y="4111719"/>
                </a:lnTo>
                <a:lnTo>
                  <a:pt x="327214" y="4148231"/>
                </a:lnTo>
                <a:lnTo>
                  <a:pt x="71627" y="4186331"/>
                </a:lnTo>
                <a:lnTo>
                  <a:pt x="0" y="4197454"/>
                </a:lnTo>
                <a:close/>
              </a:path>
            </a:pathLst>
          </a:custGeom>
        </p:spPr>
      </p:pic>
    </p:spTree>
    <p:extLst>
      <p:ext uri="{BB962C8B-B14F-4D97-AF65-F5344CB8AC3E}">
        <p14:creationId xmlns:p14="http://schemas.microsoft.com/office/powerpoint/2010/main" val="105345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AC81B-88C2-46A0-8F6C-7C0C8F4E8F78}"/>
              </a:ext>
            </a:extLst>
          </p:cNvPr>
          <p:cNvPicPr>
            <a:picLocks noChangeAspect="1"/>
          </p:cNvPicPr>
          <p:nvPr/>
        </p:nvPicPr>
        <p:blipFill rotWithShape="1">
          <a:blip r:embed="rId2"/>
          <a:srcRect t="8245" r="1" b="11519"/>
          <a:stretch/>
        </p:blipFill>
        <p:spPr>
          <a:xfrm>
            <a:off x="288833" y="1286676"/>
            <a:ext cx="10905066" cy="4703084"/>
          </a:xfrm>
          <a:custGeom>
            <a:avLst/>
            <a:gdLst/>
            <a:ahLst/>
            <a:cxnLst/>
            <a:rect l="l" t="t" r="r" b="b"/>
            <a:pathLst>
              <a:path w="10905066" h="4201234">
                <a:moveTo>
                  <a:pt x="0" y="0"/>
                </a:moveTo>
                <a:lnTo>
                  <a:pt x="10905066" y="0"/>
                </a:lnTo>
                <a:lnTo>
                  <a:pt x="10905066" y="4201234"/>
                </a:lnTo>
                <a:lnTo>
                  <a:pt x="10831701" y="4191094"/>
                </a:lnTo>
                <a:lnTo>
                  <a:pt x="10690414" y="4172044"/>
                </a:lnTo>
                <a:lnTo>
                  <a:pt x="10520551" y="4151406"/>
                </a:lnTo>
                <a:lnTo>
                  <a:pt x="10320527" y="4127594"/>
                </a:lnTo>
                <a:lnTo>
                  <a:pt x="10098277" y="4102194"/>
                </a:lnTo>
                <a:lnTo>
                  <a:pt x="9847451" y="4075206"/>
                </a:lnTo>
                <a:lnTo>
                  <a:pt x="9574401" y="4046631"/>
                </a:lnTo>
                <a:lnTo>
                  <a:pt x="9277539" y="4018056"/>
                </a:lnTo>
                <a:lnTo>
                  <a:pt x="8961627" y="3989481"/>
                </a:lnTo>
                <a:lnTo>
                  <a:pt x="8621901" y="3962494"/>
                </a:lnTo>
                <a:lnTo>
                  <a:pt x="8264714" y="3937094"/>
                </a:lnTo>
                <a:lnTo>
                  <a:pt x="7888477" y="3913281"/>
                </a:lnTo>
                <a:lnTo>
                  <a:pt x="7496364" y="3891056"/>
                </a:lnTo>
                <a:lnTo>
                  <a:pt x="7086789" y="3870419"/>
                </a:lnTo>
                <a:lnTo>
                  <a:pt x="6877239" y="3862481"/>
                </a:lnTo>
                <a:lnTo>
                  <a:pt x="6662927" y="3854544"/>
                </a:lnTo>
                <a:lnTo>
                  <a:pt x="6445439" y="3846606"/>
                </a:lnTo>
                <a:lnTo>
                  <a:pt x="6226364" y="3841844"/>
                </a:lnTo>
                <a:lnTo>
                  <a:pt x="6002527" y="3837081"/>
                </a:lnTo>
                <a:lnTo>
                  <a:pt x="5777102" y="3832319"/>
                </a:lnTo>
                <a:lnTo>
                  <a:pt x="5546914" y="3829144"/>
                </a:lnTo>
                <a:lnTo>
                  <a:pt x="5315139" y="3829144"/>
                </a:lnTo>
                <a:lnTo>
                  <a:pt x="5080189" y="3827556"/>
                </a:lnTo>
                <a:lnTo>
                  <a:pt x="4843652" y="3829144"/>
                </a:lnTo>
                <a:lnTo>
                  <a:pt x="4603939" y="3832319"/>
                </a:lnTo>
                <a:lnTo>
                  <a:pt x="4362639" y="3835494"/>
                </a:lnTo>
                <a:lnTo>
                  <a:pt x="4119752" y="3841844"/>
                </a:lnTo>
                <a:lnTo>
                  <a:pt x="3873689" y="3848194"/>
                </a:lnTo>
                <a:lnTo>
                  <a:pt x="3627627" y="3856131"/>
                </a:lnTo>
                <a:lnTo>
                  <a:pt x="3379977" y="3867244"/>
                </a:lnTo>
                <a:lnTo>
                  <a:pt x="3129152" y="3879944"/>
                </a:lnTo>
                <a:lnTo>
                  <a:pt x="2878327" y="3892644"/>
                </a:lnTo>
                <a:lnTo>
                  <a:pt x="2625914" y="3908519"/>
                </a:lnTo>
                <a:lnTo>
                  <a:pt x="2371914" y="3927569"/>
                </a:lnTo>
                <a:lnTo>
                  <a:pt x="2119501" y="3946619"/>
                </a:lnTo>
                <a:lnTo>
                  <a:pt x="1863914" y="3968844"/>
                </a:lnTo>
                <a:lnTo>
                  <a:pt x="1606739" y="3992656"/>
                </a:lnTo>
                <a:lnTo>
                  <a:pt x="1352739" y="4018056"/>
                </a:lnTo>
                <a:lnTo>
                  <a:pt x="1095564" y="4048219"/>
                </a:lnTo>
                <a:lnTo>
                  <a:pt x="839977" y="4079969"/>
                </a:lnTo>
                <a:lnTo>
                  <a:pt x="582801" y="4111719"/>
                </a:lnTo>
                <a:lnTo>
                  <a:pt x="327214" y="4148231"/>
                </a:lnTo>
                <a:lnTo>
                  <a:pt x="71627" y="4186331"/>
                </a:lnTo>
                <a:lnTo>
                  <a:pt x="0" y="4197454"/>
                </a:lnTo>
                <a:close/>
              </a:path>
            </a:pathLst>
          </a:custGeom>
        </p:spPr>
      </p:pic>
    </p:spTree>
    <p:extLst>
      <p:ext uri="{BB962C8B-B14F-4D97-AF65-F5344CB8AC3E}">
        <p14:creationId xmlns:p14="http://schemas.microsoft.com/office/powerpoint/2010/main" val="251136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2A5F96-3874-43DC-B4D5-4279BD570BA0}"/>
              </a:ext>
            </a:extLst>
          </p:cNvPr>
          <p:cNvSpPr txBox="1"/>
          <p:nvPr/>
        </p:nvSpPr>
        <p:spPr>
          <a:xfrm>
            <a:off x="99133" y="670498"/>
            <a:ext cx="9065727" cy="143228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6700" dirty="0">
                <a:solidFill>
                  <a:schemeClr val="accent1"/>
                </a:solidFill>
                <a:latin typeface="Edwardian Script ITC" panose="030303020407070D0804" pitchFamily="66" charset="0"/>
                <a:ea typeface="+mj-ea"/>
                <a:cs typeface="Times New Roman" panose="02020603050405020304" pitchFamily="18" charset="0"/>
              </a:rPr>
              <a:t>M</a:t>
            </a:r>
            <a:r>
              <a:rPr lang="en-US" sz="3700" dirty="0">
                <a:latin typeface="Times New Roman" panose="02020603050405020304" pitchFamily="18" charset="0"/>
                <a:ea typeface="+mj-ea"/>
                <a:cs typeface="Times New Roman" panose="02020603050405020304" pitchFamily="18" charset="0"/>
              </a:rPr>
              <a:t>ental health in the workplace</a:t>
            </a:r>
          </a:p>
        </p:txBody>
      </p:sp>
      <p:sp>
        <p:nvSpPr>
          <p:cNvPr id="2" name="TextBox 1">
            <a:extLst>
              <a:ext uri="{FF2B5EF4-FFF2-40B4-BE49-F238E27FC236}">
                <a16:creationId xmlns:a16="http://schemas.microsoft.com/office/drawing/2014/main" id="{EC744A6E-3F0B-4E28-9A87-E1A1C228A51B}"/>
              </a:ext>
            </a:extLst>
          </p:cNvPr>
          <p:cNvSpPr txBox="1"/>
          <p:nvPr/>
        </p:nvSpPr>
        <p:spPr>
          <a:xfrm>
            <a:off x="2891009" y="1954400"/>
            <a:ext cx="7454077" cy="3589785"/>
          </a:xfrm>
          <a:prstGeom prst="rect">
            <a:avLst/>
          </a:prstGeom>
        </p:spPr>
        <p:txBody>
          <a:bodyPr vert="horz" lIns="91440" tIns="45720" rIns="91440" bIns="45720" rtlCol="0">
            <a:normAutofit/>
          </a:bodyPr>
          <a:lstStyle/>
          <a:p>
            <a:pPr defTabSz="914400">
              <a:lnSpc>
                <a:spcPct val="90000"/>
              </a:lnSpc>
              <a:spcAft>
                <a:spcPts val="600"/>
              </a:spcAft>
            </a:pPr>
            <a:r>
              <a:rPr lang="en-US" b="1" i="1" dirty="0">
                <a:effectLst/>
                <a:latin typeface="Times New Roman" panose="02020603050405020304" pitchFamily="18" charset="0"/>
                <a:cs typeface="Times New Roman" panose="02020603050405020304" pitchFamily="18" charset="0"/>
              </a:rPr>
              <a:t>The Workplace </a:t>
            </a:r>
          </a:p>
          <a:p>
            <a:pPr marL="742950" lvl="1" indent="-228600" defTabSz="914400">
              <a:lnSpc>
                <a:spcPct val="90000"/>
              </a:lnSpc>
              <a:spcAft>
                <a:spcPts val="600"/>
              </a:spcAft>
              <a:buFont typeface="Arial" panose="020B0604020202020204" pitchFamily="34" charset="0"/>
              <a:buChar char="•"/>
            </a:pPr>
            <a:r>
              <a:rPr lang="en-US" sz="1700" b="0" i="0" dirty="0">
                <a:effectLst/>
                <a:latin typeface="Times New Roman" panose="02020603050405020304" pitchFamily="18" charset="0"/>
                <a:cs typeface="Times New Roman" panose="02020603050405020304" pitchFamily="18" charset="0"/>
              </a:rPr>
              <a:t>Can support and sustain positive mental health </a:t>
            </a:r>
          </a:p>
          <a:p>
            <a:pPr marL="285750" indent="-228600" defTabSz="9144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marL="742950" lvl="1" indent="-228600" defTabSz="914400">
              <a:lnSpc>
                <a:spcPct val="90000"/>
              </a:lnSpc>
              <a:spcAft>
                <a:spcPts val="600"/>
              </a:spcAft>
              <a:buFont typeface="Arial" panose="020B0604020202020204" pitchFamily="34" charset="0"/>
              <a:buChar char="•"/>
            </a:pPr>
            <a:r>
              <a:rPr lang="en-US" sz="1700" b="0" i="0" dirty="0">
                <a:effectLst/>
                <a:latin typeface="Times New Roman" panose="02020603050405020304" pitchFamily="18" charset="0"/>
                <a:cs typeface="Times New Roman" panose="02020603050405020304" pitchFamily="18" charset="0"/>
              </a:rPr>
              <a:t>Source of stress that contributes to the increase of mental health problems and illness </a:t>
            </a:r>
          </a:p>
          <a:p>
            <a:pPr indent="-228600" defTabSz="9144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marL="742950" lvl="1" indent="-228600" defTabSz="914400">
              <a:lnSpc>
                <a:spcPct val="90000"/>
              </a:lnSpc>
              <a:spcAft>
                <a:spcPts val="600"/>
              </a:spcAft>
              <a:buFont typeface="Arial" panose="020B0604020202020204" pitchFamily="34" charset="0"/>
              <a:buChar char="•"/>
            </a:pPr>
            <a:r>
              <a:rPr lang="en-US" sz="1700" b="0" i="0" dirty="0">
                <a:effectLst/>
                <a:latin typeface="Times New Roman" panose="02020603050405020304" pitchFamily="18" charset="0"/>
                <a:cs typeface="Times New Roman" panose="02020603050405020304" pitchFamily="18" charset="0"/>
              </a:rPr>
              <a:t>No workplace is immune from such risks </a:t>
            </a:r>
          </a:p>
          <a:p>
            <a:pPr marL="742950" lvl="1" indent="-228600" defTabSz="9144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marL="742950" lvl="1" indent="-228600" defTabSz="914400">
              <a:lnSpc>
                <a:spcPct val="90000"/>
              </a:lnSpc>
              <a:spcAft>
                <a:spcPts val="600"/>
              </a:spcAft>
              <a:buFont typeface="Arial" panose="020B0604020202020204" pitchFamily="34" charset="0"/>
              <a:buChar char="•"/>
            </a:pPr>
            <a:r>
              <a:rPr lang="en-US" sz="1700" b="0" i="0" dirty="0">
                <a:effectLst/>
                <a:latin typeface="Times New Roman" panose="02020603050405020304" pitchFamily="18" charset="0"/>
                <a:cs typeface="Times New Roman" panose="02020603050405020304" pitchFamily="18" charset="0"/>
              </a:rPr>
              <a:t>Do not limit your definition of occupational health and safety to only the physical</a:t>
            </a:r>
          </a:p>
          <a:p>
            <a:pPr indent="-228600" defTabSz="9144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marL="742950" lvl="1" indent="-228600" defTabSz="914400">
              <a:lnSpc>
                <a:spcPct val="90000"/>
              </a:lnSpc>
              <a:spcAft>
                <a:spcPts val="600"/>
              </a:spcAft>
              <a:buFont typeface="Arial" panose="020B0604020202020204" pitchFamily="34" charset="0"/>
              <a:buChar char="•"/>
            </a:pPr>
            <a:r>
              <a:rPr lang="en-US" sz="1700" b="0" i="0" dirty="0">
                <a:effectLst/>
                <a:latin typeface="Times New Roman" panose="02020603050405020304" pitchFamily="18" charset="0"/>
                <a:cs typeface="Times New Roman" panose="02020603050405020304" pitchFamily="18" charset="0"/>
              </a:rPr>
              <a:t>Mental health is just as important and must not be overlooked</a:t>
            </a: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7265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11">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3">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A picture containing calendar&#10;&#10;Description automatically generated">
            <a:extLst>
              <a:ext uri="{FF2B5EF4-FFF2-40B4-BE49-F238E27FC236}">
                <a16:creationId xmlns:a16="http://schemas.microsoft.com/office/drawing/2014/main" id="{645BDFA9-FA4C-4EAF-B697-5C6546B0CFDE}"/>
              </a:ext>
            </a:extLst>
          </p:cNvPr>
          <p:cNvPicPr>
            <a:picLocks noChangeAspect="1"/>
          </p:cNvPicPr>
          <p:nvPr/>
        </p:nvPicPr>
        <p:blipFill rotWithShape="1">
          <a:blip r:embed="rId3">
            <a:extLst>
              <a:ext uri="{28A0092B-C50C-407E-A947-70E740481C1C}">
                <a14:useLocalDpi xmlns:a14="http://schemas.microsoft.com/office/drawing/2010/main" val="0"/>
              </a:ext>
            </a:extLst>
          </a:blip>
          <a:srcRect l="403" r="820" b="-3"/>
          <a:stretch/>
        </p:blipFill>
        <p:spPr>
          <a:xfrm>
            <a:off x="944733" y="2744145"/>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2" name="TextBox 1">
            <a:extLst>
              <a:ext uri="{FF2B5EF4-FFF2-40B4-BE49-F238E27FC236}">
                <a16:creationId xmlns:a16="http://schemas.microsoft.com/office/drawing/2014/main" id="{5552435B-140D-4E09-96D4-937911831A6D}"/>
              </a:ext>
            </a:extLst>
          </p:cNvPr>
          <p:cNvSpPr txBox="1"/>
          <p:nvPr/>
        </p:nvSpPr>
        <p:spPr>
          <a:xfrm>
            <a:off x="5980954" y="2603500"/>
            <a:ext cx="5211979" cy="3416300"/>
          </a:xfrm>
          <a:prstGeom prst="rect">
            <a:avLst/>
          </a:prstGeom>
        </p:spPr>
        <p:txBody>
          <a:bodyPr vert="horz" lIns="91440" tIns="45720" rIns="91440" bIns="45720" rtlCol="0" anchor="ctr">
            <a:normAutofit/>
          </a:bodyPr>
          <a:lstStyle/>
          <a:p>
            <a:pPr indent="-228600">
              <a:spcBef>
                <a:spcPts val="1000"/>
              </a:spcBef>
              <a:buClr>
                <a:schemeClr val="accent1"/>
              </a:buClr>
              <a:buSzPct val="80000"/>
              <a:buFont typeface="Wingdings 3" charset="2"/>
              <a:buChar char=""/>
            </a:pPr>
            <a:r>
              <a:rPr lang="en-US" sz="2000" dirty="0">
                <a:latin typeface="Times New Roman" panose="02020603050405020304" pitchFamily="18" charset="0"/>
                <a:cs typeface="Times New Roman" panose="02020603050405020304" pitchFamily="18" charset="0"/>
              </a:rPr>
              <a:t>Several Virgin Islands residents, </a:t>
            </a:r>
            <a:r>
              <a:rPr lang="en-US" sz="2000" dirty="0">
                <a:effectLst/>
                <a:latin typeface="Times New Roman" panose="02020603050405020304" pitchFamily="18" charset="0"/>
                <a:cs typeface="Times New Roman" panose="02020603050405020304" pitchFamily="18" charset="0"/>
              </a:rPr>
              <a:t>in any given </a:t>
            </a:r>
          </a:p>
          <a:p>
            <a:pPr>
              <a:spcBef>
                <a:spcPts val="1000"/>
              </a:spcBef>
              <a:buClr>
                <a:schemeClr val="accent1"/>
              </a:buClr>
              <a:buSzPct val="80000"/>
            </a:pP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week, are unable to work due to behavioral or   </a:t>
            </a:r>
          </a:p>
          <a:p>
            <a:pPr>
              <a:spcBef>
                <a:spcPts val="1000"/>
              </a:spcBef>
              <a:buClr>
                <a:schemeClr val="accent1"/>
              </a:buClr>
              <a:buSzPct val="80000"/>
            </a:pP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mental health challenges or illnesses.</a:t>
            </a:r>
          </a:p>
          <a:p>
            <a:pPr indent="-228600">
              <a:spcBef>
                <a:spcPts val="1000"/>
              </a:spcBef>
              <a:buClr>
                <a:schemeClr val="accent1"/>
              </a:buClr>
              <a:buSzPct val="80000"/>
              <a:buFont typeface="Wingdings 3" charset="2"/>
              <a:buChar char=""/>
            </a:pPr>
            <a:r>
              <a:rPr lang="en-US" sz="2000" dirty="0">
                <a:effectLst/>
                <a:latin typeface="Times New Roman" panose="02020603050405020304" pitchFamily="18" charset="0"/>
                <a:cs typeface="Times New Roman" panose="02020603050405020304" pitchFamily="18" charset="0"/>
              </a:rPr>
              <a:t> Nationally, 1 in 3 workplace disability claims </a:t>
            </a:r>
          </a:p>
          <a:p>
            <a:pPr>
              <a:spcBef>
                <a:spcPts val="1000"/>
              </a:spcBef>
              <a:buClr>
                <a:schemeClr val="accent1"/>
              </a:buClr>
              <a:buSzPct val="80000"/>
            </a:pPr>
            <a:r>
              <a:rPr lang="en-US" sz="2000" dirty="0">
                <a:effectLst/>
                <a:latin typeface="Times New Roman" panose="02020603050405020304" pitchFamily="18" charset="0"/>
                <a:cs typeface="Times New Roman" panose="02020603050405020304" pitchFamily="18" charset="0"/>
              </a:rPr>
              <a:t>     are related to behavioral or mental health </a:t>
            </a:r>
          </a:p>
          <a:p>
            <a:pPr>
              <a:spcBef>
                <a:spcPts val="1000"/>
              </a:spcBef>
              <a:buClr>
                <a:schemeClr val="accent1"/>
              </a:buClr>
              <a:buSzPct val="80000"/>
            </a:pP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problems or illnesses.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45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rawing of a brain&#10;&#10;Description automatically generated with low confidence">
            <a:extLst>
              <a:ext uri="{FF2B5EF4-FFF2-40B4-BE49-F238E27FC236}">
                <a16:creationId xmlns:a16="http://schemas.microsoft.com/office/drawing/2014/main" id="{370B49CF-A332-4DF5-A65C-3828BF93E6AD}"/>
              </a:ext>
            </a:extLst>
          </p:cNvPr>
          <p:cNvPicPr>
            <a:picLocks noChangeAspect="1"/>
          </p:cNvPicPr>
          <p:nvPr/>
        </p:nvPicPr>
        <p:blipFill rotWithShape="1">
          <a:blip r:embed="rId2">
            <a:extLst>
              <a:ext uri="{28A0092B-C50C-407E-A947-70E740481C1C}">
                <a14:useLocalDpi xmlns:a14="http://schemas.microsoft.com/office/drawing/2010/main" val="0"/>
              </a:ext>
            </a:extLst>
          </a:blip>
          <a:srcRect l="14116" r="17411" b="2"/>
          <a:stretch/>
        </p:blipFill>
        <p:spPr>
          <a:xfrm>
            <a:off x="5194607" y="803751"/>
            <a:ext cx="6391533" cy="5250498"/>
          </a:xfrm>
          <a:prstGeom prst="rect">
            <a:avLst/>
          </a:prstGeom>
        </p:spPr>
      </p:pic>
      <p:sp>
        <p:nvSpPr>
          <p:cNvPr id="4" name="TextBox 3">
            <a:extLst>
              <a:ext uri="{FF2B5EF4-FFF2-40B4-BE49-F238E27FC236}">
                <a16:creationId xmlns:a16="http://schemas.microsoft.com/office/drawing/2014/main" id="{BD3B8590-0BE5-4226-B0FB-52C8AA6F4EAB}"/>
              </a:ext>
            </a:extLst>
          </p:cNvPr>
          <p:cNvSpPr txBox="1"/>
          <p:nvPr/>
        </p:nvSpPr>
        <p:spPr>
          <a:xfrm>
            <a:off x="1154955" y="2120900"/>
            <a:ext cx="3133726" cy="3898900"/>
          </a:xfrm>
          <a:prstGeom prst="rect">
            <a:avLst/>
          </a:prstGeom>
        </p:spPr>
        <p:txBody>
          <a:bodyPr vert="horz" lIns="91440" tIns="45720" rIns="91440" bIns="45720" rtlCol="0">
            <a:normAutofit/>
          </a:bodyPr>
          <a:lstStyle/>
          <a:p>
            <a:pPr algn="ctr">
              <a:spcBef>
                <a:spcPts val="1000"/>
              </a:spcBef>
              <a:buClr>
                <a:schemeClr val="accent1"/>
              </a:buClr>
              <a:buSzPct val="80000"/>
            </a:pPr>
            <a:r>
              <a:rPr lang="en-US" sz="2400" dirty="0">
                <a:solidFill>
                  <a:srgbClr val="FFFF00"/>
                </a:solidFill>
                <a:latin typeface="Times New Roman" panose="02020603050405020304" pitchFamily="18" charset="0"/>
                <a:cs typeface="Times New Roman" panose="02020603050405020304" pitchFamily="18" charset="0"/>
              </a:rPr>
              <a:t>Stress</a:t>
            </a:r>
          </a:p>
          <a:p>
            <a:pPr algn="just">
              <a:spcBef>
                <a:spcPts val="1000"/>
              </a:spcBef>
              <a:buClr>
                <a:schemeClr val="accent1"/>
              </a:buClr>
              <a:buSzPct val="80000"/>
            </a:pPr>
            <a:r>
              <a:rPr lang="en-US" dirty="0">
                <a:latin typeface="Times New Roman" panose="02020603050405020304" pitchFamily="18" charset="0"/>
                <a:cs typeface="Times New Roman" panose="02020603050405020304" pitchFamily="18" charset="0"/>
              </a:rPr>
              <a:t>The degree to which one feels overwhelmed or unable to cope as a result of pressures that are unmanageable… </a:t>
            </a:r>
          </a:p>
          <a:p>
            <a:pPr algn="ctr">
              <a:spcBef>
                <a:spcPts val="1000"/>
              </a:spcBef>
              <a:buClr>
                <a:schemeClr val="accent1"/>
              </a:buClr>
              <a:buSzPct val="80000"/>
            </a:pPr>
            <a:r>
              <a:rPr lang="en-US" sz="2400" dirty="0">
                <a:solidFill>
                  <a:srgbClr val="FFFF00"/>
                </a:solidFill>
                <a:latin typeface="Times New Roman" panose="02020603050405020304" pitchFamily="18" charset="0"/>
                <a:cs typeface="Times New Roman" panose="02020603050405020304" pitchFamily="18" charset="0"/>
              </a:rPr>
              <a:t>COVID – 19!</a:t>
            </a:r>
            <a:endParaRPr 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036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2FD126-5FB0-4ECF-8376-A3603FAA5C08}"/>
              </a:ext>
            </a:extLst>
          </p:cNvPr>
          <p:cNvSpPr txBox="1"/>
          <p:nvPr/>
        </p:nvSpPr>
        <p:spPr>
          <a:xfrm>
            <a:off x="2484266" y="863167"/>
            <a:ext cx="8961652" cy="923330"/>
          </a:xfrm>
          <a:prstGeom prst="rect">
            <a:avLst/>
          </a:prstGeom>
          <a:noFill/>
        </p:spPr>
        <p:txBody>
          <a:bodyPr wrap="square">
            <a:spAutoFit/>
          </a:bodyPr>
          <a:lstStyle/>
          <a:p>
            <a:r>
              <a:rPr lang="en-US" sz="5400" dirty="0">
                <a:solidFill>
                  <a:schemeClr val="accent2"/>
                </a:solidFill>
                <a:latin typeface="Edwardian Script ITC" panose="030303020407070D0804" pitchFamily="66"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tress is not a psychiatric diagnosis, but it's closely related to your mental health</a:t>
            </a:r>
            <a:endParaRPr lang="en-VI"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80C5956-F195-42D5-9B7A-8627D6AF17CF}"/>
              </a:ext>
            </a:extLst>
          </p:cNvPr>
          <p:cNvSpPr txBox="1"/>
          <p:nvPr/>
        </p:nvSpPr>
        <p:spPr>
          <a:xfrm>
            <a:off x="1170975" y="2140596"/>
            <a:ext cx="4762013" cy="132343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Stress can be the cause mental health problems </a:t>
            </a:r>
          </a:p>
          <a:p>
            <a:pPr marL="285750"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Make existing problems worse. </a:t>
            </a:r>
          </a:p>
          <a:p>
            <a:pPr marL="742950" lvl="1" indent="-28575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struggle to manage feelings of tension, you might develop a mental health problem like anxiety or depression.</a:t>
            </a:r>
            <a:endParaRPr lang="en-VI"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2F031E7-4FBA-48B0-8975-F6C0F46A44E9}"/>
              </a:ext>
            </a:extLst>
          </p:cNvPr>
          <p:cNvSpPr txBox="1"/>
          <p:nvPr/>
        </p:nvSpPr>
        <p:spPr>
          <a:xfrm>
            <a:off x="1170975" y="3945238"/>
            <a:ext cx="4856018" cy="1323439"/>
          </a:xfrm>
          <a:prstGeom prst="rect">
            <a:avLst/>
          </a:prstGeom>
          <a:noFill/>
        </p:spPr>
        <p:txBody>
          <a:bodyPr wrap="square" rtlCol="0">
            <a:spAutoFit/>
          </a:bodyPr>
          <a:lstStyle/>
          <a:p>
            <a:pPr algn="just"/>
            <a:r>
              <a:rPr lang="en-US" sz="1600" b="1" i="1" dirty="0">
                <a:latin typeface="Times New Roman" panose="02020603050405020304" pitchFamily="18" charset="0"/>
                <a:cs typeface="Times New Roman" panose="02020603050405020304" pitchFamily="18" charset="0"/>
              </a:rPr>
              <a:t>Mental health imbalances can cause stress. </a:t>
            </a:r>
          </a:p>
          <a:p>
            <a:pPr algn="just"/>
            <a:r>
              <a:rPr lang="en-US" sz="1600" b="1" i="1" dirty="0">
                <a:latin typeface="Times New Roman" panose="02020603050405020304" pitchFamily="18" charset="0"/>
                <a:cs typeface="Times New Roman" panose="02020603050405020304" pitchFamily="18" charset="0"/>
              </a:rPr>
              <a:t>	C</a:t>
            </a:r>
            <a:r>
              <a:rPr lang="en-US" sz="1600" dirty="0">
                <a:latin typeface="Times New Roman" panose="02020603050405020304" pitchFamily="18" charset="0"/>
                <a:cs typeface="Times New Roman" panose="02020603050405020304" pitchFamily="18" charset="0"/>
              </a:rPr>
              <a:t>oping with day-to-day symptoms of a mental health challenge, as well as potentially needing to manage/juggle medication, appointments or treatments, can become extra sources of stress.</a:t>
            </a:r>
            <a:endParaRPr lang="en-VI" sz="1600" dirty="0">
              <a:latin typeface="Times New Roman" panose="02020603050405020304" pitchFamily="18" charset="0"/>
              <a:cs typeface="Times New Roman" panose="02020603050405020304" pitchFamily="18" charset="0"/>
            </a:endParaRPr>
          </a:p>
        </p:txBody>
      </p:sp>
      <p:pic>
        <p:nvPicPr>
          <p:cNvPr id="8" name="Picture 7" descr="A picture containing diagram&#10;&#10;Description automatically generated">
            <a:extLst>
              <a:ext uri="{FF2B5EF4-FFF2-40B4-BE49-F238E27FC236}">
                <a16:creationId xmlns:a16="http://schemas.microsoft.com/office/drawing/2014/main" id="{4A0430E9-4482-4564-B7F9-8099C89F7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558" y="2088648"/>
            <a:ext cx="4492422" cy="3180029"/>
          </a:xfrm>
          <a:prstGeom prst="rect">
            <a:avLst/>
          </a:prstGeom>
        </p:spPr>
      </p:pic>
    </p:spTree>
    <p:extLst>
      <p:ext uri="{BB962C8B-B14F-4D97-AF65-F5344CB8AC3E}">
        <p14:creationId xmlns:p14="http://schemas.microsoft.com/office/powerpoint/2010/main" val="59508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92EF816-CD75-42FA-B701-292873EA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555D6A6-B7DE-4869-84FC-685BE62FE8FB}"/>
              </a:ext>
            </a:extLst>
          </p:cNvPr>
          <p:cNvSpPr txBox="1"/>
          <p:nvPr/>
        </p:nvSpPr>
        <p:spPr>
          <a:xfrm>
            <a:off x="8185868" y="278296"/>
            <a:ext cx="3784821" cy="2246769"/>
          </a:xfrm>
          <a:prstGeom prst="rect">
            <a:avLst/>
          </a:prstGeom>
          <a:noFill/>
        </p:spPr>
        <p:txBody>
          <a:bodyPr wrap="square" rtlCol="0">
            <a:spAutoFit/>
          </a:bodyPr>
          <a:lstStyle/>
          <a:p>
            <a:pPr algn="ctr"/>
            <a:r>
              <a:rPr lang="en-US" sz="3200" dirty="0">
                <a:solidFill>
                  <a:srgbClr val="C00000"/>
                </a:solidFill>
                <a:latin typeface="Times New Roman" panose="02020603050405020304" pitchFamily="18" charset="0"/>
                <a:cs typeface="Times New Roman" panose="02020603050405020304" pitchFamily="18" charset="0"/>
              </a:rPr>
              <a:t>Anxiety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term anxiety refers to feelings of worry, nervousness, apprehension, or fear commonly experienced by people when faced with something they view as challenging.</a:t>
            </a:r>
            <a:endParaRPr lang="en-V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963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C09E97-24B7-48C2-80D2-2E920B725D9F}"/>
              </a:ext>
            </a:extLst>
          </p:cNvPr>
          <p:cNvPicPr>
            <a:picLocks noChangeAspect="1"/>
          </p:cNvPicPr>
          <p:nvPr/>
        </p:nvPicPr>
        <p:blipFill rotWithShape="1">
          <a:blip r:embed="rId2"/>
          <a:srcRect r="2466"/>
          <a:stretch/>
        </p:blipFill>
        <p:spPr>
          <a:xfrm>
            <a:off x="1008497" y="1088498"/>
            <a:ext cx="9288385" cy="5571066"/>
          </a:xfrm>
          <a:custGeom>
            <a:avLst/>
            <a:gdLst/>
            <a:ahLst/>
            <a:cxnLst/>
            <a:rect l="l" t="t" r="r" b="b"/>
            <a:pathLst>
              <a:path w="6933502" h="5571066">
                <a:moveTo>
                  <a:pt x="55276" y="0"/>
                </a:moveTo>
                <a:lnTo>
                  <a:pt x="6933502" y="0"/>
                </a:lnTo>
                <a:lnTo>
                  <a:pt x="6933502" y="5571066"/>
                </a:lnTo>
                <a:lnTo>
                  <a:pt x="0" y="5571066"/>
                </a:lnTo>
                <a:lnTo>
                  <a:pt x="0" y="5571065"/>
                </a:lnTo>
                <a:lnTo>
                  <a:pt x="50061" y="5571065"/>
                </a:lnTo>
                <a:lnTo>
                  <a:pt x="58753" y="5504841"/>
                </a:lnTo>
                <a:lnTo>
                  <a:pt x="73023" y="5397085"/>
                </a:lnTo>
                <a:lnTo>
                  <a:pt x="88078" y="5277828"/>
                </a:lnTo>
                <a:lnTo>
                  <a:pt x="103917" y="5143437"/>
                </a:lnTo>
                <a:lnTo>
                  <a:pt x="120697" y="4996938"/>
                </a:lnTo>
                <a:lnTo>
                  <a:pt x="137476" y="4837726"/>
                </a:lnTo>
                <a:lnTo>
                  <a:pt x="154570" y="4668224"/>
                </a:lnTo>
                <a:lnTo>
                  <a:pt x="170408" y="4485403"/>
                </a:lnTo>
                <a:lnTo>
                  <a:pt x="185620" y="4294107"/>
                </a:lnTo>
                <a:lnTo>
                  <a:pt x="199420" y="4091914"/>
                </a:lnTo>
                <a:lnTo>
                  <a:pt x="212593" y="3881246"/>
                </a:lnTo>
                <a:lnTo>
                  <a:pt x="224982" y="3661498"/>
                </a:lnTo>
                <a:lnTo>
                  <a:pt x="229373" y="3548900"/>
                </a:lnTo>
                <a:lnTo>
                  <a:pt x="234234" y="3433880"/>
                </a:lnTo>
                <a:lnTo>
                  <a:pt x="238782" y="3317044"/>
                </a:lnTo>
                <a:lnTo>
                  <a:pt x="241761" y="3199603"/>
                </a:lnTo>
                <a:lnTo>
                  <a:pt x="244427" y="3079740"/>
                </a:lnTo>
                <a:lnTo>
                  <a:pt x="247250" y="2958667"/>
                </a:lnTo>
                <a:lnTo>
                  <a:pt x="249132" y="2835172"/>
                </a:lnTo>
                <a:lnTo>
                  <a:pt x="249132" y="2710467"/>
                </a:lnTo>
                <a:lnTo>
                  <a:pt x="250073" y="2584550"/>
                </a:lnTo>
                <a:lnTo>
                  <a:pt x="249132" y="2457423"/>
                </a:lnTo>
                <a:lnTo>
                  <a:pt x="247250" y="2328480"/>
                </a:lnTo>
                <a:lnTo>
                  <a:pt x="245525" y="2199537"/>
                </a:lnTo>
                <a:lnTo>
                  <a:pt x="241761" y="2068778"/>
                </a:lnTo>
                <a:lnTo>
                  <a:pt x="237841" y="1936808"/>
                </a:lnTo>
                <a:lnTo>
                  <a:pt x="233293" y="1804838"/>
                </a:lnTo>
                <a:lnTo>
                  <a:pt x="226863" y="1671657"/>
                </a:lnTo>
                <a:lnTo>
                  <a:pt x="219179" y="1537265"/>
                </a:lnTo>
                <a:lnTo>
                  <a:pt x="211809" y="1402269"/>
                </a:lnTo>
                <a:lnTo>
                  <a:pt x="202400" y="1267272"/>
                </a:lnTo>
                <a:lnTo>
                  <a:pt x="191109" y="1130459"/>
                </a:lnTo>
                <a:lnTo>
                  <a:pt x="179818" y="995462"/>
                </a:lnTo>
                <a:lnTo>
                  <a:pt x="166801" y="858044"/>
                </a:lnTo>
                <a:lnTo>
                  <a:pt x="152531" y="720020"/>
                </a:lnTo>
                <a:lnTo>
                  <a:pt x="137476" y="583812"/>
                </a:lnTo>
                <a:lnTo>
                  <a:pt x="119912" y="445789"/>
                </a:lnTo>
                <a:lnTo>
                  <a:pt x="101094" y="308370"/>
                </a:lnTo>
                <a:lnTo>
                  <a:pt x="82432" y="170347"/>
                </a:lnTo>
                <a:lnTo>
                  <a:pt x="60635" y="32929"/>
                </a:lnTo>
                <a:close/>
              </a:path>
            </a:pathLst>
          </a:custGeom>
        </p:spPr>
      </p:pic>
    </p:spTree>
    <p:extLst>
      <p:ext uri="{BB962C8B-B14F-4D97-AF65-F5344CB8AC3E}">
        <p14:creationId xmlns:p14="http://schemas.microsoft.com/office/powerpoint/2010/main" val="374969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BB61-A259-4922-904C-9BA1E6234C8A}"/>
              </a:ext>
            </a:extLst>
          </p:cNvPr>
          <p:cNvSpPr txBox="1">
            <a:spLocks/>
          </p:cNvSpPr>
          <p:nvPr/>
        </p:nvSpPr>
        <p:spPr>
          <a:xfrm>
            <a:off x="1634615" y="1408552"/>
            <a:ext cx="8761413" cy="706964"/>
          </a:xfrm>
          <a:prstGeom prst="rect">
            <a:avLst/>
          </a:prstGeom>
        </p:spPr>
        <p:txBody>
          <a:bodyPr vert="horz" lIns="91440" tIns="45720" rIns="91440" bIns="45720" rtlCol="0" anchor="ctr">
            <a:noAutofit/>
          </a:bodyPr>
          <a:lst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pPr defTabSz="457200">
              <a:spcAft>
                <a:spcPts val="600"/>
              </a:spcAft>
            </a:pPr>
            <a:r>
              <a:rPr lang="en-US" sz="5400" cap="all" dirty="0">
                <a:solidFill>
                  <a:schemeClr val="accent2"/>
                </a:solidFill>
                <a:latin typeface="Edwardian Script ITC" panose="030303020407070D0804" pitchFamily="66" charset="0"/>
                <a:ea typeface="+mj-ea"/>
                <a:cs typeface="+mj-cs"/>
              </a:rPr>
              <a:t>U</a:t>
            </a:r>
            <a:r>
              <a:rPr lang="en-US" sz="2400" dirty="0">
                <a:solidFill>
                  <a:srgbClr val="FFFFFF"/>
                </a:solidFill>
                <a:latin typeface="Times New Roman" panose="02020603050405020304" pitchFamily="18" charset="0"/>
                <a:ea typeface="+mj-ea"/>
                <a:cs typeface="Times New Roman" panose="02020603050405020304" pitchFamily="18" charset="0"/>
              </a:rPr>
              <a:t>nderstanding…</a:t>
            </a:r>
          </a:p>
          <a:p>
            <a:pPr defTabSz="457200">
              <a:spcAft>
                <a:spcPts val="600"/>
              </a:spcAft>
            </a:pPr>
            <a:r>
              <a:rPr lang="en-US" sz="1800" i="1" dirty="0">
                <a:solidFill>
                  <a:srgbClr val="FFFFFF"/>
                </a:solidFill>
                <a:latin typeface="Times New Roman" panose="02020603050405020304" pitchFamily="18" charset="0"/>
                <a:ea typeface="+mj-ea"/>
                <a:cs typeface="Times New Roman" panose="02020603050405020304" pitchFamily="18" charset="0"/>
              </a:rPr>
              <a:t>	Trauma</a:t>
            </a:r>
          </a:p>
          <a:p>
            <a:pPr defTabSz="457200">
              <a:spcAft>
                <a:spcPts val="600"/>
              </a:spcAft>
            </a:pPr>
            <a:r>
              <a:rPr lang="en-US" sz="1800" i="1" dirty="0">
                <a:solidFill>
                  <a:srgbClr val="FFFFFF"/>
                </a:solidFill>
                <a:latin typeface="Times New Roman" panose="02020603050405020304" pitchFamily="18" charset="0"/>
                <a:ea typeface="+mj-ea"/>
                <a:cs typeface="Times New Roman" panose="02020603050405020304" pitchFamily="18" charset="0"/>
              </a:rPr>
              <a:t>	Behavioral &amp; Mental Health</a:t>
            </a:r>
          </a:p>
          <a:p>
            <a:pPr defTabSz="457200">
              <a:spcAft>
                <a:spcPts val="600"/>
              </a:spcAft>
            </a:pPr>
            <a:r>
              <a:rPr lang="en-US" sz="1800" i="1" dirty="0">
                <a:solidFill>
                  <a:srgbClr val="FFFFFF"/>
                </a:solidFill>
                <a:latin typeface="Times New Roman" panose="02020603050405020304" pitchFamily="18" charset="0"/>
                <a:ea typeface="+mj-ea"/>
                <a:cs typeface="Times New Roman" panose="02020603050405020304" pitchFamily="18" charset="0"/>
              </a:rPr>
              <a:t>	Signs</a:t>
            </a:r>
          </a:p>
          <a:p>
            <a:pPr defTabSz="457200">
              <a:spcAft>
                <a:spcPts val="600"/>
              </a:spcAft>
            </a:pPr>
            <a:r>
              <a:rPr lang="en-US" sz="1800" i="1" dirty="0">
                <a:solidFill>
                  <a:srgbClr val="FFFFFF"/>
                </a:solidFill>
                <a:latin typeface="Times New Roman" panose="02020603050405020304" pitchFamily="18" charset="0"/>
                <a:ea typeface="+mj-ea"/>
                <a:cs typeface="Times New Roman" panose="02020603050405020304" pitchFamily="18" charset="0"/>
              </a:rPr>
              <a:t>	Stress </a:t>
            </a:r>
          </a:p>
          <a:p>
            <a:pPr defTabSz="457200">
              <a:spcAft>
                <a:spcPts val="600"/>
              </a:spcAft>
            </a:pPr>
            <a:r>
              <a:rPr lang="en-US" sz="1800" i="1" dirty="0">
                <a:solidFill>
                  <a:srgbClr val="FFFFFF"/>
                </a:solidFill>
                <a:latin typeface="Times New Roman" panose="02020603050405020304" pitchFamily="18" charset="0"/>
                <a:ea typeface="+mj-ea"/>
                <a:cs typeface="Times New Roman" panose="02020603050405020304" pitchFamily="18" charset="0"/>
              </a:rPr>
              <a:t>	Anxiety</a:t>
            </a:r>
          </a:p>
          <a:p>
            <a:pPr defTabSz="457200">
              <a:spcAft>
                <a:spcPts val="600"/>
              </a:spcAft>
            </a:pPr>
            <a:r>
              <a:rPr lang="en-US" sz="1800" i="1" dirty="0">
                <a:solidFill>
                  <a:srgbClr val="FFFFFF"/>
                </a:solidFill>
                <a:latin typeface="Times New Roman" panose="02020603050405020304" pitchFamily="18" charset="0"/>
                <a:ea typeface="+mj-ea"/>
                <a:cs typeface="Times New Roman" panose="02020603050405020304" pitchFamily="18" charset="0"/>
              </a:rPr>
              <a:t>	Recovery </a:t>
            </a:r>
          </a:p>
        </p:txBody>
      </p:sp>
      <p:graphicFrame>
        <p:nvGraphicFramePr>
          <p:cNvPr id="5" name="Content Placeholder 2">
            <a:extLst>
              <a:ext uri="{FF2B5EF4-FFF2-40B4-BE49-F238E27FC236}">
                <a16:creationId xmlns:a16="http://schemas.microsoft.com/office/drawing/2014/main" id="{EB079E22-54EE-4B4C-9524-F281785A4D9A}"/>
              </a:ext>
            </a:extLst>
          </p:cNvPr>
          <p:cNvGraphicFramePr/>
          <p:nvPr>
            <p:extLst>
              <p:ext uri="{D42A27DB-BD31-4B8C-83A1-F6EECF244321}">
                <p14:modId xmlns:p14="http://schemas.microsoft.com/office/powerpoint/2010/main" val="2497796982"/>
              </p:ext>
            </p:extLst>
          </p:nvPr>
        </p:nvGraphicFramePr>
        <p:xfrm>
          <a:off x="1634615" y="3033369"/>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08283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E9F33D-8D11-4E2F-BD3E-0DC53890577B}"/>
              </a:ext>
            </a:extLst>
          </p:cNvPr>
          <p:cNvSpPr txBox="1"/>
          <p:nvPr/>
        </p:nvSpPr>
        <p:spPr>
          <a:xfrm>
            <a:off x="685800" y="2093382"/>
            <a:ext cx="3977639" cy="3854112"/>
          </a:xfrm>
          <a:prstGeom prst="rect">
            <a:avLst/>
          </a:prstGeom>
        </p:spPr>
        <p:txBody>
          <a:bodyPr vert="horz" lIns="91440" tIns="45720" rIns="91440" bIns="45720" rtlCol="0">
            <a:normAutofit/>
          </a:bodyPr>
          <a:lstStyle/>
          <a:p>
            <a:pPr algn="just" defTabSz="914400">
              <a:lnSpc>
                <a:spcPct val="90000"/>
              </a:lnSpc>
              <a:spcAft>
                <a:spcPts val="600"/>
              </a:spcAft>
            </a:pPr>
            <a:r>
              <a:rPr lang="en-US" sz="1600" i="1" dirty="0">
                <a:latin typeface="Times New Roman" panose="02020603050405020304" pitchFamily="18" charset="0"/>
                <a:cs typeface="Times New Roman" panose="02020603050405020304" pitchFamily="18" charset="0"/>
              </a:rPr>
              <a:t>Recovery is about building a </a:t>
            </a:r>
            <a:r>
              <a:rPr lang="en-US" sz="1600" i="1" dirty="0">
                <a:solidFill>
                  <a:srgbClr val="C00000"/>
                </a:solidFill>
                <a:latin typeface="Times New Roman" panose="02020603050405020304" pitchFamily="18" charset="0"/>
                <a:cs typeface="Times New Roman" panose="02020603050405020304" pitchFamily="18" charset="0"/>
              </a:rPr>
              <a:t>meaningful</a:t>
            </a:r>
            <a:r>
              <a:rPr lang="en-US" sz="1600" i="1" dirty="0">
                <a:latin typeface="Times New Roman" panose="02020603050405020304" pitchFamily="18" charset="0"/>
                <a:cs typeface="Times New Roman" panose="02020603050405020304" pitchFamily="18" charset="0"/>
              </a:rPr>
              <a:t> and </a:t>
            </a:r>
          </a:p>
          <a:p>
            <a:pPr algn="just" defTabSz="914400">
              <a:lnSpc>
                <a:spcPct val="90000"/>
              </a:lnSpc>
              <a:spcAft>
                <a:spcPts val="600"/>
              </a:spcAft>
            </a:pPr>
            <a:endParaRPr lang="en-US" sz="1600" i="1" dirty="0">
              <a:latin typeface="Times New Roman" panose="02020603050405020304" pitchFamily="18" charset="0"/>
              <a:cs typeface="Times New Roman" panose="02020603050405020304" pitchFamily="18" charset="0"/>
            </a:endParaRPr>
          </a:p>
          <a:p>
            <a:pPr algn="just" defTabSz="914400">
              <a:lnSpc>
                <a:spcPct val="90000"/>
              </a:lnSpc>
              <a:spcAft>
                <a:spcPts val="600"/>
              </a:spcAft>
            </a:pPr>
            <a:r>
              <a:rPr lang="en-US" sz="1600" i="1" dirty="0">
                <a:solidFill>
                  <a:srgbClr val="C00000"/>
                </a:solidFill>
                <a:latin typeface="Times New Roman" panose="02020603050405020304" pitchFamily="18" charset="0"/>
                <a:cs typeface="Times New Roman" panose="02020603050405020304" pitchFamily="18" charset="0"/>
              </a:rPr>
              <a:t>satisfying</a:t>
            </a:r>
            <a:r>
              <a:rPr lang="en-US" sz="1600" i="1" dirty="0">
                <a:latin typeface="Times New Roman" panose="02020603050405020304" pitchFamily="18" charset="0"/>
                <a:cs typeface="Times New Roman" panose="02020603050405020304" pitchFamily="18" charset="0"/>
              </a:rPr>
              <a:t> life, whether there are recurring or </a:t>
            </a:r>
          </a:p>
          <a:p>
            <a:pPr algn="just" defTabSz="914400">
              <a:lnSpc>
                <a:spcPct val="90000"/>
              </a:lnSpc>
              <a:spcAft>
                <a:spcPts val="600"/>
              </a:spcAft>
            </a:pPr>
            <a:endParaRPr lang="en-US" sz="1600" i="1" dirty="0">
              <a:latin typeface="Times New Roman" panose="02020603050405020304" pitchFamily="18" charset="0"/>
              <a:cs typeface="Times New Roman" panose="02020603050405020304" pitchFamily="18" charset="0"/>
            </a:endParaRPr>
          </a:p>
          <a:p>
            <a:pPr algn="just" defTabSz="914400">
              <a:lnSpc>
                <a:spcPct val="90000"/>
              </a:lnSpc>
              <a:spcAft>
                <a:spcPts val="600"/>
              </a:spcAft>
            </a:pPr>
            <a:r>
              <a:rPr lang="en-US" sz="1600" i="1" dirty="0">
                <a:latin typeface="Times New Roman" panose="02020603050405020304" pitchFamily="18" charset="0"/>
                <a:cs typeface="Times New Roman" panose="02020603050405020304" pitchFamily="18" charset="0"/>
              </a:rPr>
              <a:t>ongoing symptoms or mental health problems. </a:t>
            </a:r>
          </a:p>
          <a:p>
            <a:pPr algn="just" defTabSz="914400">
              <a:lnSpc>
                <a:spcPct val="90000"/>
              </a:lnSpc>
              <a:spcAft>
                <a:spcPts val="600"/>
              </a:spcAft>
            </a:pPr>
            <a:endParaRPr lang="en-US" sz="1600" i="1" dirty="0">
              <a:latin typeface="Times New Roman" panose="02020603050405020304" pitchFamily="18" charset="0"/>
              <a:cs typeface="Times New Roman" panose="02020603050405020304" pitchFamily="18" charset="0"/>
            </a:endParaRPr>
          </a:p>
          <a:p>
            <a:pPr algn="just" defTabSz="914400">
              <a:lnSpc>
                <a:spcPct val="90000"/>
              </a:lnSpc>
              <a:spcAft>
                <a:spcPts val="600"/>
              </a:spcAft>
            </a:pPr>
            <a:r>
              <a:rPr lang="en-US" sz="1600" i="1" dirty="0">
                <a:latin typeface="Times New Roman" panose="02020603050405020304" pitchFamily="18" charset="0"/>
                <a:cs typeface="Times New Roman" panose="02020603050405020304" pitchFamily="18" charset="0"/>
              </a:rPr>
              <a:t>The key themes of recovery are Agency-</a:t>
            </a:r>
          </a:p>
          <a:p>
            <a:pPr algn="just" defTabSz="914400">
              <a:lnSpc>
                <a:spcPct val="90000"/>
              </a:lnSpc>
              <a:spcAft>
                <a:spcPts val="600"/>
              </a:spcAft>
            </a:pPr>
            <a:endParaRPr lang="en-US" sz="1600" i="1" dirty="0">
              <a:latin typeface="Times New Roman" panose="02020603050405020304" pitchFamily="18" charset="0"/>
              <a:cs typeface="Times New Roman" panose="02020603050405020304" pitchFamily="18" charset="0"/>
            </a:endParaRPr>
          </a:p>
          <a:p>
            <a:pPr algn="just" defTabSz="914400">
              <a:lnSpc>
                <a:spcPct val="90000"/>
              </a:lnSpc>
              <a:spcAft>
                <a:spcPts val="600"/>
              </a:spcAft>
            </a:pPr>
            <a:r>
              <a:rPr lang="en-US" sz="1600" i="1" u="sng" dirty="0">
                <a:solidFill>
                  <a:srgbClr val="C00000"/>
                </a:solidFill>
                <a:latin typeface="Times New Roman" panose="02020603050405020304" pitchFamily="18" charset="0"/>
                <a:cs typeface="Times New Roman" panose="02020603050405020304" pitchFamily="18" charset="0"/>
              </a:rPr>
              <a:t>gaining a sense of control </a:t>
            </a:r>
            <a:r>
              <a:rPr lang="en-US" sz="1600" i="1" dirty="0">
                <a:latin typeface="Times New Roman" panose="02020603050405020304" pitchFamily="18" charset="0"/>
                <a:cs typeface="Times New Roman" panose="02020603050405020304" pitchFamily="18" charset="0"/>
              </a:rPr>
              <a:t>over one's life and </a:t>
            </a:r>
          </a:p>
          <a:p>
            <a:pPr algn="just" defTabSz="914400">
              <a:lnSpc>
                <a:spcPct val="90000"/>
              </a:lnSpc>
              <a:spcAft>
                <a:spcPts val="600"/>
              </a:spcAft>
            </a:pPr>
            <a:endParaRPr lang="en-US" sz="1600" i="1" dirty="0">
              <a:latin typeface="Times New Roman" panose="02020603050405020304" pitchFamily="18" charset="0"/>
              <a:cs typeface="Times New Roman" panose="02020603050405020304" pitchFamily="18" charset="0"/>
            </a:endParaRPr>
          </a:p>
          <a:p>
            <a:pPr algn="just" defTabSz="914400">
              <a:lnSpc>
                <a:spcPct val="90000"/>
              </a:lnSpc>
              <a:spcAft>
                <a:spcPts val="600"/>
              </a:spcAft>
            </a:pPr>
            <a:r>
              <a:rPr lang="en-US" sz="1600" i="1" dirty="0">
                <a:latin typeface="Times New Roman" panose="02020603050405020304" pitchFamily="18" charset="0"/>
                <a:cs typeface="Times New Roman" panose="02020603050405020304" pitchFamily="18" charset="0"/>
              </a:rPr>
              <a:t>one's illness.</a:t>
            </a:r>
          </a:p>
        </p:txBody>
      </p:sp>
      <p:pic>
        <p:nvPicPr>
          <p:cNvPr id="3" name="Picture 2" descr="A picture containing text, accessory, band-aid&#10;&#10;Description automatically generated">
            <a:extLst>
              <a:ext uri="{FF2B5EF4-FFF2-40B4-BE49-F238E27FC236}">
                <a16:creationId xmlns:a16="http://schemas.microsoft.com/office/drawing/2014/main" id="{AAB1442F-2967-4E1D-977F-D37F38F80679}"/>
              </a:ext>
            </a:extLst>
          </p:cNvPr>
          <p:cNvPicPr>
            <a:picLocks noChangeAspect="1"/>
          </p:cNvPicPr>
          <p:nvPr/>
        </p:nvPicPr>
        <p:blipFill rotWithShape="1">
          <a:blip r:embed="rId2">
            <a:extLst>
              <a:ext uri="{28A0092B-C50C-407E-A947-70E740481C1C}">
                <a14:useLocalDpi xmlns:a14="http://schemas.microsoft.com/office/drawing/2010/main" val="0"/>
              </a:ext>
            </a:extLst>
          </a:blip>
          <a:srcRect l="1947" r="935" b="-1"/>
          <a:stretch/>
        </p:blipFill>
        <p:spPr>
          <a:xfrm>
            <a:off x="4972699" y="1523035"/>
            <a:ext cx="6533501" cy="3918739"/>
          </a:xfrm>
          <a:prstGeom prst="rect">
            <a:avLst/>
          </a:prstGeom>
        </p:spPr>
      </p:pic>
    </p:spTree>
    <p:extLst>
      <p:ext uri="{BB962C8B-B14F-4D97-AF65-F5344CB8AC3E}">
        <p14:creationId xmlns:p14="http://schemas.microsoft.com/office/powerpoint/2010/main" val="641872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56A7CC6F-7A10-48D1-BFE0-91ACE6779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249" y="164792"/>
            <a:ext cx="7329127" cy="6632077"/>
          </a:xfrm>
          <a:prstGeom prst="rect">
            <a:avLst/>
          </a:prstGeom>
        </p:spPr>
      </p:pic>
    </p:spTree>
    <p:extLst>
      <p:ext uri="{BB962C8B-B14F-4D97-AF65-F5344CB8AC3E}">
        <p14:creationId xmlns:p14="http://schemas.microsoft.com/office/powerpoint/2010/main" val="376034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3" name="Picture 2" descr="A picture containing toy&#10;&#10;Description automatically generated">
            <a:extLst>
              <a:ext uri="{FF2B5EF4-FFF2-40B4-BE49-F238E27FC236}">
                <a16:creationId xmlns:a16="http://schemas.microsoft.com/office/drawing/2014/main" id="{49FAE122-4550-4E17-A591-28702F43F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933" y="1333983"/>
            <a:ext cx="9618133" cy="4183888"/>
          </a:xfrm>
          <a:prstGeom prst="rect">
            <a:avLst/>
          </a:prstGeom>
        </p:spPr>
      </p:pic>
    </p:spTree>
    <p:extLst>
      <p:ext uri="{BB962C8B-B14F-4D97-AF65-F5344CB8AC3E}">
        <p14:creationId xmlns:p14="http://schemas.microsoft.com/office/powerpoint/2010/main" val="185488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9" name="Group 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Rectangle 2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1" name="Group 22">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41BEDF68-98FB-405D-B0BB-316A6EB9A838}"/>
              </a:ext>
            </a:extLst>
          </p:cNvPr>
          <p:cNvSpPr txBox="1">
            <a:spLocks/>
          </p:cNvSpPr>
          <p:nvPr/>
        </p:nvSpPr>
        <p:spPr>
          <a:xfrm>
            <a:off x="1154954" y="973668"/>
            <a:ext cx="8761413" cy="706964"/>
          </a:xfrm>
          <a:prstGeom prst="rect">
            <a:avLst/>
          </a:prstGeom>
        </p:spPr>
        <p:txBody>
          <a:bodyPr vert="horz" lIns="91440" tIns="45720" rIns="91440" bIns="45720" rtlCol="0" anchor="ctr">
            <a:normAutofit fontScale="55000" lnSpcReduction="200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7700" cap="all" dirty="0">
                <a:solidFill>
                  <a:schemeClr val="accent2"/>
                </a:solidFill>
                <a:latin typeface="Edwardian Script ITC" panose="030303020407070D0804" pitchFamily="66" charset="0"/>
              </a:rPr>
              <a:t>D</a:t>
            </a:r>
            <a:r>
              <a:rPr lang="en-US" cap="all" dirty="0">
                <a:solidFill>
                  <a:srgbClr val="FFFFFF"/>
                </a:solidFill>
                <a:latin typeface="Book Antiqua" panose="02040602050305030304" pitchFamily="18" charset="0"/>
              </a:rPr>
              <a:t>efinition of Trauma</a:t>
            </a:r>
          </a:p>
        </p:txBody>
      </p:sp>
      <p:sp>
        <p:nvSpPr>
          <p:cNvPr id="32" name="Rectangle 26">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5B800EE-E86D-45B7-A811-29AA99D7C383}"/>
              </a:ext>
            </a:extLst>
          </p:cNvPr>
          <p:cNvGraphicFramePr/>
          <p:nvPr>
            <p:extLst>
              <p:ext uri="{D42A27DB-BD31-4B8C-83A1-F6EECF244321}">
                <p14:modId xmlns:p14="http://schemas.microsoft.com/office/powerpoint/2010/main" val="358941562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9843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E201-A2E7-4F3E-AC54-A3E77001C99E}"/>
              </a:ext>
            </a:extLst>
          </p:cNvPr>
          <p:cNvSpPr txBox="1">
            <a:spLocks/>
          </p:cNvSpPr>
          <p:nvPr/>
        </p:nvSpPr>
        <p:spPr>
          <a:xfrm>
            <a:off x="878739" y="1255628"/>
            <a:ext cx="7886700" cy="790834"/>
          </a:xfrm>
          <a:prstGeom prst="rect">
            <a:avLst/>
          </a:prstGeom>
        </p:spPr>
        <p:txBody>
          <a:bodyPr>
            <a:normAutofit fontScale="92500" lnSpcReduction="100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dirty="0">
                <a:solidFill>
                  <a:schemeClr val="accent2"/>
                </a:solidFill>
                <a:latin typeface="Edwardian Script ITC" panose="030303020407070D0804" pitchFamily="66" charset="0"/>
                <a:ea typeface="+mn-ea"/>
                <a:cs typeface="Times New Roman" panose="02020603050405020304" pitchFamily="18" charset="0"/>
              </a:rPr>
              <a:t>T</a:t>
            </a:r>
            <a:r>
              <a:rPr lang="en-US" sz="3500" dirty="0">
                <a:solidFill>
                  <a:schemeClr val="tx1"/>
                </a:solidFill>
                <a:latin typeface="Times New Roman" panose="02020603050405020304" pitchFamily="18" charset="0"/>
                <a:cs typeface="Times New Roman" panose="02020603050405020304" pitchFamily="18" charset="0"/>
              </a:rPr>
              <a:t>ypes of Trauma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3">
            <a:extLst>
              <a:ext uri="{FF2B5EF4-FFF2-40B4-BE49-F238E27FC236}">
                <a16:creationId xmlns:a16="http://schemas.microsoft.com/office/drawing/2014/main" id="{C0E2E867-B74D-488F-8B3D-BAA72AB616CF}"/>
              </a:ext>
            </a:extLst>
          </p:cNvPr>
          <p:cNvSpPr txBox="1">
            <a:spLocks/>
          </p:cNvSpPr>
          <p:nvPr/>
        </p:nvSpPr>
        <p:spPr>
          <a:xfrm>
            <a:off x="2143029" y="2342685"/>
            <a:ext cx="8772633" cy="466460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solidFill>
                  <a:schemeClr val="tx1"/>
                </a:solidFill>
                <a:latin typeface="Times New Roman" panose="02020603050405020304" pitchFamily="18" charset="0"/>
                <a:cs typeface="Times New Roman" panose="02020603050405020304" pitchFamily="18" charset="0"/>
              </a:rPr>
              <a:t>Natural disasters: </a:t>
            </a:r>
            <a:r>
              <a:rPr lang="en-US" dirty="0">
                <a:solidFill>
                  <a:schemeClr val="tx1"/>
                </a:solidFill>
                <a:latin typeface="Times New Roman" panose="02020603050405020304" pitchFamily="18" charset="0"/>
                <a:cs typeface="Times New Roman" panose="02020603050405020304" pitchFamily="18" charset="0"/>
              </a:rPr>
              <a:t>hurricanes, fires, floods</a:t>
            </a:r>
          </a:p>
          <a:p>
            <a:r>
              <a:rPr lang="en-US" b="1" dirty="0">
                <a:solidFill>
                  <a:schemeClr val="tx1"/>
                </a:solidFill>
                <a:latin typeface="Times New Roman" panose="02020603050405020304" pitchFamily="18" charset="0"/>
                <a:cs typeface="Times New Roman" panose="02020603050405020304" pitchFamily="18" charset="0"/>
              </a:rPr>
              <a:t>Human-caused disasters</a:t>
            </a:r>
            <a:r>
              <a:rPr lang="en-US" dirty="0">
                <a:solidFill>
                  <a:schemeClr val="tx1"/>
                </a:solidFill>
                <a:latin typeface="Times New Roman" panose="02020603050405020304" pitchFamily="18" charset="0"/>
                <a:cs typeface="Times New Roman" panose="02020603050405020304" pitchFamily="18" charset="0"/>
              </a:rPr>
              <a:t>: accidents, wars, environmental disasters, acts of terrorism</a:t>
            </a:r>
          </a:p>
          <a:p>
            <a:r>
              <a:rPr lang="en-US" b="1" dirty="0">
                <a:solidFill>
                  <a:schemeClr val="tx1"/>
                </a:solidFill>
                <a:latin typeface="Times New Roman" panose="02020603050405020304" pitchFamily="18" charset="0"/>
                <a:cs typeface="Times New Roman" panose="02020603050405020304" pitchFamily="18" charset="0"/>
              </a:rPr>
              <a:t>Community violence: </a:t>
            </a:r>
            <a:r>
              <a:rPr lang="en-US" dirty="0">
                <a:solidFill>
                  <a:schemeClr val="tx1"/>
                </a:solidFill>
                <a:latin typeface="Times New Roman" panose="02020603050405020304" pitchFamily="18" charset="0"/>
                <a:cs typeface="Times New Roman" panose="02020603050405020304" pitchFamily="18" charset="0"/>
              </a:rPr>
              <a:t>robberies, shootings, assault, gang-related violence, hate crimes, group trauma affecting a particular community</a:t>
            </a:r>
          </a:p>
          <a:p>
            <a:r>
              <a:rPr lang="en-US" sz="1800" b="1" dirty="0">
                <a:solidFill>
                  <a:schemeClr val="tx1"/>
                </a:solidFill>
                <a:latin typeface="Times New Roman" panose="02020603050405020304" pitchFamily="18" charset="0"/>
                <a:cs typeface="Times New Roman" panose="02020603050405020304" pitchFamily="18" charset="0"/>
              </a:rPr>
              <a:t>Family trauma: </a:t>
            </a:r>
            <a:r>
              <a:rPr lang="en-US" sz="1800" dirty="0">
                <a:solidFill>
                  <a:schemeClr val="tx1"/>
                </a:solidFill>
                <a:latin typeface="Times New Roman" panose="02020603050405020304" pitchFamily="18" charset="0"/>
                <a:cs typeface="Times New Roman" panose="02020603050405020304" pitchFamily="18" charset="0"/>
              </a:rPr>
              <a:t>abuse, neglect, experiencing or witnessing domestic violence, incarceration of family members, family substance abuse, sudden or expected loss of a loved one</a:t>
            </a:r>
          </a:p>
          <a:p>
            <a:r>
              <a:rPr lang="en-US" sz="1800" b="1" dirty="0">
                <a:solidFill>
                  <a:schemeClr val="tx1"/>
                </a:solidFill>
                <a:latin typeface="Times New Roman" panose="02020603050405020304" pitchFamily="18" charset="0"/>
                <a:cs typeface="Times New Roman" panose="02020603050405020304" pitchFamily="18" charset="0"/>
              </a:rPr>
              <a:t>Medical trauma: </a:t>
            </a:r>
            <a:r>
              <a:rPr lang="en-US" sz="1800" dirty="0">
                <a:solidFill>
                  <a:schemeClr val="tx1"/>
                </a:solidFill>
                <a:latin typeface="Times New Roman" panose="02020603050405020304" pitchFamily="18" charset="0"/>
                <a:cs typeface="Times New Roman" panose="02020603050405020304" pitchFamily="18" charset="0"/>
              </a:rPr>
              <a:t>pain, injury and serious illness; invasive medical procedures or treatments</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84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263A50E-28BC-4DD6-95B0-C5CBF10C0800}"/>
              </a:ext>
            </a:extLst>
          </p:cNvPr>
          <p:cNvSpPr txBox="1">
            <a:spLocks/>
          </p:cNvSpPr>
          <p:nvPr/>
        </p:nvSpPr>
        <p:spPr>
          <a:xfrm>
            <a:off x="-4305300" y="1418179"/>
            <a:ext cx="8610600" cy="129302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defTabSz="914400">
              <a:lnSpc>
                <a:spcPct val="90000"/>
              </a:lnSpc>
              <a:spcAft>
                <a:spcPts val="600"/>
              </a:spcAft>
            </a:pPr>
            <a:r>
              <a:rPr lang="en-US" sz="4600" dirty="0">
                <a:solidFill>
                  <a:schemeClr val="accent2"/>
                </a:solidFill>
                <a:latin typeface="Edwardian Script ITC" panose="030303020407070D0804" pitchFamily="66" charset="0"/>
                <a:ea typeface="+mn-ea"/>
                <a:cs typeface="Times New Roman" panose="02020603050405020304" pitchFamily="18" charset="0"/>
              </a:rPr>
              <a:t>R</a:t>
            </a:r>
            <a:r>
              <a:rPr lang="en-US" sz="3200" dirty="0">
                <a:solidFill>
                  <a:schemeClr val="tx1"/>
                </a:solidFill>
                <a:latin typeface="Times New Roman" panose="02020603050405020304" pitchFamily="18" charset="0"/>
                <a:cs typeface="Times New Roman" panose="02020603050405020304" pitchFamily="18" charset="0"/>
              </a:rPr>
              <a:t>ecognizing Trauma</a:t>
            </a:r>
            <a:endParaRPr lang="en-US" sz="30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AEF8DF32-2F7C-4046-B71C-113016488B69}"/>
              </a:ext>
            </a:extLst>
          </p:cNvPr>
          <p:cNvGraphicFramePr/>
          <p:nvPr>
            <p:extLst>
              <p:ext uri="{D42A27DB-BD31-4B8C-83A1-F6EECF244321}">
                <p14:modId xmlns:p14="http://schemas.microsoft.com/office/powerpoint/2010/main" val="2666933931"/>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944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11">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3">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Shape 2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7"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5261280-28A0-472E-8FC0-D45705EE99AD}"/>
              </a:ext>
            </a:extLst>
          </p:cNvPr>
          <p:cNvSpPr txBox="1">
            <a:spLocks/>
          </p:cNvSpPr>
          <p:nvPr/>
        </p:nvSpPr>
        <p:spPr>
          <a:xfrm>
            <a:off x="1154955" y="973668"/>
            <a:ext cx="2942210" cy="102023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Aft>
                <a:spcPts val="600"/>
              </a:spcAft>
            </a:pPr>
            <a:r>
              <a:rPr lang="en-US" sz="2800" b="0" i="0" kern="1200" dirty="0">
                <a:solidFill>
                  <a:srgbClr val="FFFF00"/>
                </a:solidFill>
                <a:latin typeface="Times New Roman" panose="02020603050405020304" pitchFamily="18" charset="0"/>
                <a:cs typeface="Times New Roman" panose="02020603050405020304" pitchFamily="18" charset="0"/>
              </a:rPr>
              <a:t>Impact of Trauma on Staff</a:t>
            </a:r>
          </a:p>
        </p:txBody>
      </p:sp>
      <p:pic>
        <p:nvPicPr>
          <p:cNvPr id="5" name="Picture 4" descr="A picture containing text, indoor, plant, blue&#10;&#10;Description automatically generated">
            <a:extLst>
              <a:ext uri="{FF2B5EF4-FFF2-40B4-BE49-F238E27FC236}">
                <a16:creationId xmlns:a16="http://schemas.microsoft.com/office/drawing/2014/main" id="{C6355251-C3AC-46CF-BFB8-EB7F46A1B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334" y="1550511"/>
            <a:ext cx="4877841" cy="4316889"/>
          </a:xfrm>
          <a:prstGeom prst="rect">
            <a:avLst/>
          </a:prstGeom>
        </p:spPr>
      </p:pic>
      <p:sp>
        <p:nvSpPr>
          <p:cNvPr id="29" name="Rectangle 28">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53676FF-68EA-4FE3-8496-57C066628D3D}"/>
              </a:ext>
            </a:extLst>
          </p:cNvPr>
          <p:cNvSpPr txBox="1">
            <a:spLocks/>
          </p:cNvSpPr>
          <p:nvPr/>
        </p:nvSpPr>
        <p:spPr>
          <a:xfrm>
            <a:off x="1154955" y="2120900"/>
            <a:ext cx="3133726" cy="3898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indent="-228600">
              <a:lnSpc>
                <a:spcPct val="90000"/>
              </a:lnSpc>
            </a:pPr>
            <a:r>
              <a:rPr lang="en-US" sz="1300" dirty="0">
                <a:solidFill>
                  <a:srgbClr val="FFFFFF"/>
                </a:solidFill>
                <a:latin typeface="Times New Roman" panose="02020603050405020304" pitchFamily="18" charset="0"/>
                <a:cs typeface="Times New Roman" panose="02020603050405020304" pitchFamily="18" charset="0"/>
              </a:rPr>
              <a:t>Complaining of headaches, stomachaches, poor appetite, and decline in self-care</a:t>
            </a:r>
          </a:p>
          <a:p>
            <a:pPr indent="-228600">
              <a:lnSpc>
                <a:spcPct val="90000"/>
              </a:lnSpc>
            </a:pPr>
            <a:r>
              <a:rPr lang="en-US" sz="1300" dirty="0">
                <a:solidFill>
                  <a:srgbClr val="FFFFFF"/>
                </a:solidFill>
                <a:latin typeface="Times New Roman" panose="02020603050405020304" pitchFamily="18" charset="0"/>
                <a:cs typeface="Times New Roman" panose="02020603050405020304" pitchFamily="18" charset="0"/>
              </a:rPr>
              <a:t>Intense feelings of fear, anxiety, and concern for their safety</a:t>
            </a:r>
          </a:p>
          <a:p>
            <a:pPr indent="-228600">
              <a:lnSpc>
                <a:spcPct val="90000"/>
              </a:lnSpc>
            </a:pPr>
            <a:r>
              <a:rPr lang="en-US" sz="1300" dirty="0">
                <a:solidFill>
                  <a:srgbClr val="FFFFFF"/>
                </a:solidFill>
                <a:latin typeface="Times New Roman" panose="02020603050405020304" pitchFamily="18" charset="0"/>
                <a:cs typeface="Times New Roman" panose="02020603050405020304" pitchFamily="18" charset="0"/>
              </a:rPr>
              <a:t>Difficulty identifying feelings/controlling emotions</a:t>
            </a:r>
          </a:p>
          <a:p>
            <a:pPr indent="-228600">
              <a:lnSpc>
                <a:spcPct val="90000"/>
              </a:lnSpc>
            </a:pPr>
            <a:r>
              <a:rPr lang="en-US" sz="1300" dirty="0">
                <a:solidFill>
                  <a:srgbClr val="FFFFFF"/>
                </a:solidFill>
                <a:latin typeface="Times New Roman" panose="02020603050405020304" pitchFamily="18" charset="0"/>
                <a:cs typeface="Times New Roman" panose="02020603050405020304" pitchFamily="18" charset="0"/>
              </a:rPr>
              <a:t>Angry or aggressive outbursts</a:t>
            </a:r>
          </a:p>
          <a:p>
            <a:pPr indent="-228600">
              <a:lnSpc>
                <a:spcPct val="90000"/>
              </a:lnSpc>
            </a:pPr>
            <a:r>
              <a:rPr lang="en-US" sz="1300" dirty="0">
                <a:solidFill>
                  <a:srgbClr val="FFFFFF"/>
                </a:solidFill>
                <a:latin typeface="Times New Roman" panose="02020603050405020304" pitchFamily="18" charset="0"/>
                <a:cs typeface="Times New Roman" panose="02020603050405020304" pitchFamily="18" charset="0"/>
              </a:rPr>
              <a:t>Withdrawn from others</a:t>
            </a:r>
          </a:p>
          <a:p>
            <a:pPr indent="-228600">
              <a:lnSpc>
                <a:spcPct val="90000"/>
              </a:lnSpc>
            </a:pPr>
            <a:r>
              <a:rPr lang="en-US" sz="1300" dirty="0">
                <a:solidFill>
                  <a:srgbClr val="FFFFFF"/>
                </a:solidFill>
                <a:latin typeface="Times New Roman" panose="02020603050405020304" pitchFamily="18" charset="0"/>
                <a:cs typeface="Times New Roman" panose="02020603050405020304" pitchFamily="18" charset="0"/>
              </a:rPr>
              <a:t>Engages in risk-taking behaviors</a:t>
            </a:r>
          </a:p>
          <a:p>
            <a:pPr indent="-228600">
              <a:lnSpc>
                <a:spcPct val="90000"/>
              </a:lnSpc>
            </a:pPr>
            <a:r>
              <a:rPr lang="en-US" sz="1300" dirty="0">
                <a:solidFill>
                  <a:srgbClr val="FFFFFF"/>
                </a:solidFill>
                <a:latin typeface="Times New Roman" panose="02020603050405020304" pitchFamily="18" charset="0"/>
                <a:cs typeface="Times New Roman" panose="02020603050405020304" pitchFamily="18" charset="0"/>
              </a:rPr>
              <a:t>Trouble reading social cues and building healthy relationships</a:t>
            </a:r>
          </a:p>
        </p:txBody>
      </p:sp>
      <p:sp>
        <p:nvSpPr>
          <p:cNvPr id="35"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8012579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80884D-DCA9-484C-A169-9B2E038035ED}"/>
              </a:ext>
            </a:extLst>
          </p:cNvPr>
          <p:cNvSpPr txBox="1"/>
          <p:nvPr/>
        </p:nvSpPr>
        <p:spPr>
          <a:xfrm>
            <a:off x="5323042" y="1696728"/>
            <a:ext cx="5428551" cy="315375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0" i="0" kern="1200" dirty="0">
                <a:latin typeface="Times New Roman" panose="02020603050405020304" pitchFamily="18" charset="0"/>
                <a:ea typeface="+mj-ea"/>
                <a:cs typeface="Times New Roman" panose="02020603050405020304" pitchFamily="18" charset="0"/>
              </a:rPr>
              <a:t>What does “it all” </a:t>
            </a:r>
            <a:r>
              <a:rPr lang="en-US" sz="4400" dirty="0">
                <a:latin typeface="Times New Roman" panose="02020603050405020304" pitchFamily="18" charset="0"/>
                <a:ea typeface="+mj-ea"/>
                <a:cs typeface="Times New Roman" panose="02020603050405020304" pitchFamily="18" charset="0"/>
              </a:rPr>
              <a:t>mean for</a:t>
            </a:r>
            <a:r>
              <a:rPr lang="en-US" sz="4400" b="0" i="0" kern="1200" dirty="0">
                <a:latin typeface="Times New Roman" panose="02020603050405020304" pitchFamily="18" charset="0"/>
                <a:ea typeface="+mj-ea"/>
                <a:cs typeface="Times New Roman" panose="02020603050405020304" pitchFamily="18" charset="0"/>
              </a:rPr>
              <a:t> my Behavioral &amp; Mental health… </a:t>
            </a:r>
          </a:p>
        </p:txBody>
      </p:sp>
      <p:pic>
        <p:nvPicPr>
          <p:cNvPr id="4" name="Picture 3">
            <a:extLst>
              <a:ext uri="{FF2B5EF4-FFF2-40B4-BE49-F238E27FC236}">
                <a16:creationId xmlns:a16="http://schemas.microsoft.com/office/drawing/2014/main" id="{77605A07-EEA5-4524-9FEC-655E16C7F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322" y="1114621"/>
            <a:ext cx="3159127" cy="4628758"/>
          </a:xfrm>
          <a:prstGeom prst="rect">
            <a:avLst/>
          </a:prstGeom>
        </p:spPr>
      </p:pic>
    </p:spTree>
    <p:extLst>
      <p:ext uri="{BB962C8B-B14F-4D97-AF65-F5344CB8AC3E}">
        <p14:creationId xmlns:p14="http://schemas.microsoft.com/office/powerpoint/2010/main" val="28906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BF83CC-8228-4E7C-8E4E-05201A057FEC}"/>
              </a:ext>
            </a:extLst>
          </p:cNvPr>
          <p:cNvSpPr txBox="1"/>
          <p:nvPr/>
        </p:nvSpPr>
        <p:spPr>
          <a:xfrm>
            <a:off x="445031" y="1237743"/>
            <a:ext cx="4617199" cy="2585323"/>
          </a:xfrm>
          <a:prstGeom prst="rect">
            <a:avLst/>
          </a:prstGeom>
          <a:noFill/>
        </p:spPr>
        <p:txBody>
          <a:bodyPr wrap="square" rtlCol="0">
            <a:spAutoFit/>
          </a:bodyPr>
          <a:lstStyle/>
          <a:p>
            <a:r>
              <a:rPr lang="en-US" sz="5400" dirty="0">
                <a:solidFill>
                  <a:schemeClr val="accent2"/>
                </a:solidFill>
                <a:latin typeface="Edwardian Script ITC" panose="030303020407070D0804" pitchFamily="66"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efining mental health </a:t>
            </a:r>
          </a:p>
          <a:p>
            <a:endParaRPr lang="en-US" dirty="0"/>
          </a:p>
          <a:p>
            <a:pPr algn="just"/>
            <a:r>
              <a:rPr lang="en-US" dirty="0">
                <a:latin typeface="Times New Roman" panose="02020603050405020304" pitchFamily="18" charset="0"/>
                <a:cs typeface="Times New Roman" panose="02020603050405020304" pitchFamily="18" charset="0"/>
              </a:rPr>
              <a:t>“Mental health is a state of well being in which the individual realizes his or her own abilities, can cope with the normal stresses of life, can work productively and fruitfully and is able to contribute to his or her own community.</a:t>
            </a:r>
            <a:endParaRPr lang="en-VI"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1A6559E-0E24-48C6-9F8D-B2F6C4C9B91E}"/>
              </a:ext>
            </a:extLst>
          </p:cNvPr>
          <p:cNvSpPr txBox="1"/>
          <p:nvPr/>
        </p:nvSpPr>
        <p:spPr>
          <a:xfrm>
            <a:off x="5660240" y="1237743"/>
            <a:ext cx="5375143" cy="2308324"/>
          </a:xfrm>
          <a:prstGeom prst="rect">
            <a:avLst/>
          </a:prstGeom>
          <a:noFill/>
        </p:spPr>
        <p:txBody>
          <a:bodyPr wrap="square" rtlCol="0">
            <a:spAutoFit/>
          </a:bodyPr>
          <a:lstStyle/>
          <a:p>
            <a:r>
              <a:rPr lang="en-US" sz="5400" dirty="0">
                <a:solidFill>
                  <a:schemeClr val="accent2"/>
                </a:solidFill>
                <a:latin typeface="Edwardian Script ITC" panose="030303020407070D0804" pitchFamily="66"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ental illnesses…</a:t>
            </a:r>
          </a:p>
          <a:p>
            <a:endParaRPr lang="en-US" dirty="0"/>
          </a:p>
          <a:p>
            <a:pPr algn="just"/>
            <a:r>
              <a:rPr lang="en-US" dirty="0">
                <a:latin typeface="Times New Roman" panose="02020603050405020304" pitchFamily="18" charset="0"/>
                <a:cs typeface="Times New Roman" panose="02020603050405020304" pitchFamily="18" charset="0"/>
              </a:rPr>
              <a:t>Defined as “health conditions involving changes in emotion, thinking or behavior. Mental illnesses are associated with distress and/or problems functioning in social, work or family activities.</a:t>
            </a:r>
            <a:endParaRPr lang="en-VI"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92AFB0F-2788-4F8F-B9A4-EBD9D40E628D}"/>
              </a:ext>
            </a:extLst>
          </p:cNvPr>
          <p:cNvSpPr txBox="1"/>
          <p:nvPr/>
        </p:nvSpPr>
        <p:spPr>
          <a:xfrm>
            <a:off x="549335" y="681454"/>
            <a:ext cx="415478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…the understated difference…</a:t>
            </a:r>
            <a:endParaRPr lang="en-VI"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FB44988-233E-42BC-8F0A-37D1B7EA789A}"/>
              </a:ext>
            </a:extLst>
          </p:cNvPr>
          <p:cNvSpPr txBox="1"/>
          <p:nvPr/>
        </p:nvSpPr>
        <p:spPr>
          <a:xfrm>
            <a:off x="3469852" y="3871699"/>
            <a:ext cx="6234544" cy="2031325"/>
          </a:xfrm>
          <a:prstGeom prst="rect">
            <a:avLst/>
          </a:prstGeom>
          <a:noFill/>
        </p:spPr>
        <p:txBody>
          <a:bodyPr wrap="square" rtlCol="0">
            <a:spAutoFit/>
          </a:bodyPr>
          <a:lstStyle/>
          <a:p>
            <a:r>
              <a:rPr lang="en-US" sz="5400" dirty="0">
                <a:solidFill>
                  <a:schemeClr val="accent2"/>
                </a:solidFill>
                <a:latin typeface="Edwardian Script ITC" panose="030303020407070D0804" pitchFamily="66"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ehavioral Health</a:t>
            </a:r>
          </a:p>
          <a:p>
            <a:endParaRPr lang="en-US" dirty="0"/>
          </a:p>
          <a:p>
            <a:pPr algn="just"/>
            <a:r>
              <a:rPr lang="en-US" dirty="0">
                <a:latin typeface="Times New Roman" panose="02020603050405020304" pitchFamily="18" charset="0"/>
                <a:cs typeface="Times New Roman" panose="02020603050405020304" pitchFamily="18" charset="0"/>
              </a:rPr>
              <a:t>Behavioral health is the connection between health and well-being of the body, mind, and spirit – as a collective. Blanket term that </a:t>
            </a:r>
            <a:r>
              <a:rPr lang="en-US" b="1" dirty="0">
                <a:latin typeface="Times New Roman" panose="02020603050405020304" pitchFamily="18" charset="0"/>
                <a:cs typeface="Times New Roman" panose="02020603050405020304" pitchFamily="18" charset="0"/>
              </a:rPr>
              <a:t>includes</a:t>
            </a:r>
            <a:r>
              <a:rPr lang="en-US" dirty="0">
                <a:latin typeface="Times New Roman" panose="02020603050405020304" pitchFamily="18" charset="0"/>
                <a:cs typeface="Times New Roman" panose="02020603050405020304" pitchFamily="18" charset="0"/>
              </a:rPr>
              <a:t> mental health. </a:t>
            </a:r>
            <a:endParaRPr lang="en-V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81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5C36FD-4645-4E8F-BA34-5CF8BD13A05D}"/>
              </a:ext>
            </a:extLst>
          </p:cNvPr>
          <p:cNvSpPr txBox="1"/>
          <p:nvPr/>
        </p:nvSpPr>
        <p:spPr>
          <a:xfrm>
            <a:off x="919660" y="927781"/>
            <a:ext cx="7434070" cy="143228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7200" dirty="0">
                <a:solidFill>
                  <a:schemeClr val="accent1"/>
                </a:solidFill>
                <a:latin typeface="Edwardian Script ITC" panose="030303020407070D0804" pitchFamily="66" charset="0"/>
                <a:ea typeface="+mj-ea"/>
                <a:cs typeface="Times New Roman" panose="02020603050405020304" pitchFamily="18" charset="0"/>
              </a:rPr>
              <a:t>M</a:t>
            </a:r>
            <a:r>
              <a:rPr lang="en-US" sz="4000" dirty="0">
                <a:latin typeface="Times New Roman" panose="02020603050405020304" pitchFamily="18" charset="0"/>
                <a:ea typeface="+mj-ea"/>
                <a:cs typeface="Times New Roman" panose="02020603050405020304" pitchFamily="18" charset="0"/>
              </a:rPr>
              <a:t>ental Health</a:t>
            </a:r>
          </a:p>
        </p:txBody>
      </p:sp>
      <p:sp>
        <p:nvSpPr>
          <p:cNvPr id="3" name="TextBox 2">
            <a:extLst>
              <a:ext uri="{FF2B5EF4-FFF2-40B4-BE49-F238E27FC236}">
                <a16:creationId xmlns:a16="http://schemas.microsoft.com/office/drawing/2014/main" id="{76F96B1E-7BE7-45E9-9FD2-300AEB3974F5}"/>
              </a:ext>
            </a:extLst>
          </p:cNvPr>
          <p:cNvSpPr txBox="1"/>
          <p:nvPr/>
        </p:nvSpPr>
        <p:spPr>
          <a:xfrm>
            <a:off x="4090507" y="2628900"/>
            <a:ext cx="7454077" cy="3589785"/>
          </a:xfrm>
          <a:prstGeom prst="rect">
            <a:avLst/>
          </a:prstGeom>
        </p:spPr>
        <p:txBody>
          <a:bodyPr vert="horz" lIns="91440" tIns="45720" rIns="91440" bIns="45720" rtlCol="0">
            <a:normAutofit lnSpcReduction="10000"/>
          </a:bodyPr>
          <a:lstStyle/>
          <a:p>
            <a:pPr marL="285750" indent="-228600" defTabSz="9144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Mental health influences how we think and feel about ourselves and others, and how we interpret events </a:t>
            </a:r>
          </a:p>
          <a:p>
            <a:pPr indent="-228600" defTabSz="914400">
              <a:lnSpc>
                <a:spcPct val="90000"/>
              </a:lnSpc>
              <a:spcAft>
                <a:spcPts val="6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28600" defTabSz="9144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affects our capacity to learn, to communicate and to form, sustain and end relationships </a:t>
            </a:r>
          </a:p>
          <a:p>
            <a:pPr marL="285750" indent="-228600" defTabSz="914400">
              <a:lnSpc>
                <a:spcPct val="90000"/>
              </a:lnSpc>
              <a:spcAft>
                <a:spcPts val="6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28600" defTabSz="914400">
              <a:lnSpc>
                <a:spcPct val="90000"/>
              </a:lnSpc>
              <a:spcAft>
                <a:spcPts val="6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also influences our ability to cope with change, transition and life events</a:t>
            </a:r>
          </a:p>
          <a:p>
            <a:pPr indent="-228600" defTabSz="914400">
              <a:lnSpc>
                <a:spcPct val="90000"/>
              </a:lnSpc>
              <a:spcAft>
                <a:spcPts val="6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lvl="1" indent="-228600" defTabSz="914400">
              <a:lnSpc>
                <a:spcPct val="90000"/>
              </a:lnSpc>
              <a:spcAft>
                <a:spcPts val="600"/>
              </a:spcAft>
              <a:buFont typeface="Arial" panose="020B0604020202020204" pitchFamily="34" charset="0"/>
              <a:buChar char="•"/>
            </a:pPr>
            <a:r>
              <a:rPr lang="en-US" sz="1600" i="1" dirty="0">
                <a:latin typeface="Times New Roman" panose="02020603050405020304" pitchFamily="18" charset="0"/>
                <a:cs typeface="Times New Roman" panose="02020603050405020304" pitchFamily="18" charset="0"/>
              </a:rPr>
              <a:t>Getting married</a:t>
            </a:r>
          </a:p>
          <a:p>
            <a:pPr marL="742950" lvl="1" indent="-228600" defTabSz="914400">
              <a:lnSpc>
                <a:spcPct val="90000"/>
              </a:lnSpc>
              <a:spcAft>
                <a:spcPts val="600"/>
              </a:spcAft>
              <a:buFont typeface="Arial" panose="020B0604020202020204" pitchFamily="34" charset="0"/>
              <a:buChar char="•"/>
            </a:pPr>
            <a:r>
              <a:rPr lang="en-US" sz="1600" i="1" dirty="0">
                <a:latin typeface="Times New Roman" panose="02020603050405020304" pitchFamily="18" charset="0"/>
                <a:cs typeface="Times New Roman" panose="02020603050405020304" pitchFamily="18" charset="0"/>
              </a:rPr>
              <a:t>Having a baby </a:t>
            </a:r>
          </a:p>
          <a:p>
            <a:pPr marL="742950" lvl="1" indent="-228600" defTabSz="914400">
              <a:lnSpc>
                <a:spcPct val="90000"/>
              </a:lnSpc>
              <a:spcAft>
                <a:spcPts val="600"/>
              </a:spcAft>
              <a:buFont typeface="Arial" panose="020B0604020202020204" pitchFamily="34" charset="0"/>
              <a:buChar char="•"/>
            </a:pPr>
            <a:r>
              <a:rPr lang="en-US" sz="1600" i="1" dirty="0">
                <a:latin typeface="Times New Roman" panose="02020603050405020304" pitchFamily="18" charset="0"/>
                <a:cs typeface="Times New Roman" panose="02020603050405020304" pitchFamily="18" charset="0"/>
              </a:rPr>
              <a:t>New job</a:t>
            </a:r>
          </a:p>
          <a:p>
            <a:pPr marL="742950" lvl="1" indent="-228600" defTabSz="914400">
              <a:lnSpc>
                <a:spcPct val="90000"/>
              </a:lnSpc>
              <a:spcAft>
                <a:spcPts val="600"/>
              </a:spcAft>
              <a:buFont typeface="Arial" panose="020B0604020202020204" pitchFamily="34" charset="0"/>
              <a:buChar char="•"/>
            </a:pPr>
            <a:r>
              <a:rPr lang="en-US" sz="1600" i="1" dirty="0">
                <a:latin typeface="Times New Roman" panose="02020603050405020304" pitchFamily="18" charset="0"/>
                <a:cs typeface="Times New Roman" panose="02020603050405020304" pitchFamily="18" charset="0"/>
              </a:rPr>
              <a:t>Moving to a new house </a:t>
            </a:r>
          </a:p>
          <a:p>
            <a:pPr marL="742950" lvl="1" indent="-228600" defTabSz="914400">
              <a:lnSpc>
                <a:spcPct val="90000"/>
              </a:lnSpc>
              <a:spcAft>
                <a:spcPts val="600"/>
              </a:spcAft>
              <a:buFont typeface="Arial" panose="020B0604020202020204" pitchFamily="34" charset="0"/>
              <a:buChar char="•"/>
            </a:pPr>
            <a:r>
              <a:rPr lang="en-US" sz="1600" i="1" dirty="0">
                <a:latin typeface="Times New Roman" panose="02020603050405020304" pitchFamily="18" charset="0"/>
                <a:cs typeface="Times New Roman" panose="02020603050405020304" pitchFamily="18" charset="0"/>
              </a:rPr>
              <a:t>Loss</a:t>
            </a:r>
          </a:p>
        </p:txBody>
      </p:sp>
    </p:spTree>
    <p:extLst>
      <p:ext uri="{BB962C8B-B14F-4D97-AF65-F5344CB8AC3E}">
        <p14:creationId xmlns:p14="http://schemas.microsoft.com/office/powerpoint/2010/main" val="317519828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1580</TotalTime>
  <Words>892</Words>
  <Application>Microsoft Office PowerPoint</Application>
  <PresentationFormat>Widescreen</PresentationFormat>
  <Paragraphs>110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Book Antiqua</vt:lpstr>
      <vt:lpstr>Century Gothic</vt:lpstr>
      <vt:lpstr>Edwardian Script ITC</vt:lpstr>
      <vt:lpstr>Times New Roman</vt:lpstr>
      <vt:lpstr>Wingdings 3</vt:lpstr>
      <vt:lpstr>Ion Boardroom</vt:lpstr>
      <vt:lpstr>Understanding Trauma, Behavioral, and Mental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Trauma and Its Impact.</dc:title>
  <dc:creator>Dr. Nicole Syms</dc:creator>
  <cp:lastModifiedBy>Gabriel Knight</cp:lastModifiedBy>
  <cp:revision>2</cp:revision>
  <dcterms:created xsi:type="dcterms:W3CDTF">2021-09-20T18:50:29Z</dcterms:created>
  <dcterms:modified xsi:type="dcterms:W3CDTF">2021-09-21T21:18:15Z</dcterms:modified>
</cp:coreProperties>
</file>