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4"/>
  </p:sldMasterIdLst>
  <p:notesMasterIdLst>
    <p:notesMasterId r:id="rId38"/>
  </p:notesMasterIdLst>
  <p:sldIdLst>
    <p:sldId id="256" r:id="rId5"/>
    <p:sldId id="323" r:id="rId6"/>
    <p:sldId id="299" r:id="rId7"/>
    <p:sldId id="268" r:id="rId8"/>
    <p:sldId id="548" r:id="rId9"/>
    <p:sldId id="534" r:id="rId10"/>
    <p:sldId id="545" r:id="rId11"/>
    <p:sldId id="327" r:id="rId12"/>
    <p:sldId id="554" r:id="rId13"/>
    <p:sldId id="304" r:id="rId14"/>
    <p:sldId id="296" r:id="rId15"/>
    <p:sldId id="311" r:id="rId16"/>
    <p:sldId id="282" r:id="rId17"/>
    <p:sldId id="306" r:id="rId18"/>
    <p:sldId id="544" r:id="rId19"/>
    <p:sldId id="285" r:id="rId20"/>
    <p:sldId id="537" r:id="rId21"/>
    <p:sldId id="541" r:id="rId22"/>
    <p:sldId id="546" r:id="rId23"/>
    <p:sldId id="538" r:id="rId24"/>
    <p:sldId id="540" r:id="rId25"/>
    <p:sldId id="533" r:id="rId26"/>
    <p:sldId id="549" r:id="rId27"/>
    <p:sldId id="550" r:id="rId28"/>
    <p:sldId id="551" r:id="rId29"/>
    <p:sldId id="552" r:id="rId30"/>
    <p:sldId id="308" r:id="rId31"/>
    <p:sldId id="553" r:id="rId32"/>
    <p:sldId id="326" r:id="rId33"/>
    <p:sldId id="539" r:id="rId34"/>
    <p:sldId id="543" r:id="rId35"/>
    <p:sldId id="293" r:id="rId36"/>
    <p:sldId id="29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9B270-3E7D-4876-96CF-0F7D409E0400}" v="135" dt="2021-09-21T14:55:32.394"/>
    <p1510:client id="{7EB437CE-C27D-4F07-BACB-F02035A2472A}" v="56" dt="2021-09-21T15:33:57.599"/>
    <p1510:client id="{7FBCE3A3-02EC-40E0-BC54-52CA12D151DF}" v="1007" dt="2021-09-21T18:02:22.469"/>
    <p1510:client id="{A77B6985-1561-43BD-AD65-B84B8544E483}" v="366" dt="2021-09-21T20:29:07.701"/>
    <p1510:client id="{C25AFDD7-B27B-49B5-BEC1-CC49EA7BB720}" v="2" dt="2021-09-21T20:22:49.202"/>
    <p1510:client id="{E9361BBA-7744-4181-B2A1-12A20B5FE2E8}" v="461" dt="2021-09-21T14:44:44.045"/>
    <p1510:client id="{FD95E4FE-4474-4E4C-8F6D-1FB89256D3D3}" v="66" dt="2021-09-21T19:27:21.9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FB0C7-E9AE-4CB5-8D15-936EFB40379F}"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FAF3AC19-824C-4C12-9C62-DF3A7C316B96}">
      <dgm:prSet/>
      <dgm:spPr/>
      <dgm:t>
        <a:bodyPr/>
        <a:lstStyle/>
        <a:p>
          <a:r>
            <a:rPr lang="en-US" dirty="0"/>
            <a:t>Who We Are</a:t>
          </a:r>
        </a:p>
      </dgm:t>
    </dgm:pt>
    <dgm:pt modelId="{9BEBEC75-0146-4923-86B4-22ED657CEB3F}" type="parTrans" cxnId="{47247896-E35F-4880-9C21-189005E7DBB8}">
      <dgm:prSet/>
      <dgm:spPr/>
      <dgm:t>
        <a:bodyPr/>
        <a:lstStyle/>
        <a:p>
          <a:endParaRPr lang="en-US"/>
        </a:p>
      </dgm:t>
    </dgm:pt>
    <dgm:pt modelId="{467FD443-4947-4908-9791-22901E3ACB0B}" type="sibTrans" cxnId="{47247896-E35F-4880-9C21-189005E7DBB8}">
      <dgm:prSet/>
      <dgm:spPr/>
      <dgm:t>
        <a:bodyPr/>
        <a:lstStyle/>
        <a:p>
          <a:endParaRPr lang="en-US"/>
        </a:p>
      </dgm:t>
    </dgm:pt>
    <dgm:pt modelId="{160213FD-F926-4C6D-B271-7A8B2F2C89AE}">
      <dgm:prSet/>
      <dgm:spPr/>
      <dgm:t>
        <a:bodyPr/>
        <a:lstStyle/>
        <a:p>
          <a:r>
            <a:rPr lang="en-US"/>
            <a:t>Planning &amp; Preparedness Division</a:t>
          </a:r>
        </a:p>
      </dgm:t>
    </dgm:pt>
    <dgm:pt modelId="{2CB97DD1-8753-4765-8506-73E239248233}" type="parTrans" cxnId="{159B7BFB-AD5D-4A73-B9CD-6E7DD976E641}">
      <dgm:prSet/>
      <dgm:spPr/>
      <dgm:t>
        <a:bodyPr/>
        <a:lstStyle/>
        <a:p>
          <a:endParaRPr lang="en-US"/>
        </a:p>
      </dgm:t>
    </dgm:pt>
    <dgm:pt modelId="{581EE132-5F4D-42A8-A477-374E784BD97F}" type="sibTrans" cxnId="{159B7BFB-AD5D-4A73-B9CD-6E7DD976E641}">
      <dgm:prSet/>
      <dgm:spPr/>
      <dgm:t>
        <a:bodyPr/>
        <a:lstStyle/>
        <a:p>
          <a:endParaRPr lang="en-US"/>
        </a:p>
      </dgm:t>
    </dgm:pt>
    <dgm:pt modelId="{E610464E-E586-4E7B-8530-FEFF472C9D7A}">
      <dgm:prSet/>
      <dgm:spPr/>
      <dgm:t>
        <a:bodyPr/>
        <a:lstStyle/>
        <a:p>
          <a:r>
            <a:rPr lang="en-US"/>
            <a:t>Hurricane Preparedness</a:t>
          </a:r>
        </a:p>
      </dgm:t>
    </dgm:pt>
    <dgm:pt modelId="{61D63E6F-A887-4B14-8431-8CAF5936C757}" type="parTrans" cxnId="{FD2E97B2-5524-4A8B-AEFA-13AC8DE0D251}">
      <dgm:prSet/>
      <dgm:spPr/>
      <dgm:t>
        <a:bodyPr/>
        <a:lstStyle/>
        <a:p>
          <a:endParaRPr lang="en-US"/>
        </a:p>
      </dgm:t>
    </dgm:pt>
    <dgm:pt modelId="{545A2D9E-6743-40D6-9F54-ADA05735993F}" type="sibTrans" cxnId="{FD2E97B2-5524-4A8B-AEFA-13AC8DE0D251}">
      <dgm:prSet/>
      <dgm:spPr/>
      <dgm:t>
        <a:bodyPr/>
        <a:lstStyle/>
        <a:p>
          <a:endParaRPr lang="en-US"/>
        </a:p>
      </dgm:t>
    </dgm:pt>
    <dgm:pt modelId="{A6A977F7-26A4-4B45-8452-86ED1F1AEACA}">
      <dgm:prSet/>
      <dgm:spPr/>
      <dgm:t>
        <a:bodyPr/>
        <a:lstStyle/>
        <a:p>
          <a:r>
            <a:rPr lang="en-US"/>
            <a:t>Earthquake Preparedness</a:t>
          </a:r>
        </a:p>
      </dgm:t>
    </dgm:pt>
    <dgm:pt modelId="{9190B027-2FD3-4F6C-AAAC-1D9C1AB8D602}" type="parTrans" cxnId="{958A7B9D-26AF-4C62-A5AA-B288BA0A1BCF}">
      <dgm:prSet/>
      <dgm:spPr/>
      <dgm:t>
        <a:bodyPr/>
        <a:lstStyle/>
        <a:p>
          <a:endParaRPr lang="en-US"/>
        </a:p>
      </dgm:t>
    </dgm:pt>
    <dgm:pt modelId="{A48EB15C-0105-4B75-84CA-B500473D324B}" type="sibTrans" cxnId="{958A7B9D-26AF-4C62-A5AA-B288BA0A1BCF}">
      <dgm:prSet/>
      <dgm:spPr/>
      <dgm:t>
        <a:bodyPr/>
        <a:lstStyle/>
        <a:p>
          <a:endParaRPr lang="en-US"/>
        </a:p>
      </dgm:t>
    </dgm:pt>
    <dgm:pt modelId="{8573736E-6DB9-4B05-BAED-2553F3D1F5D4}">
      <dgm:prSet/>
      <dgm:spPr/>
      <dgm:t>
        <a:bodyPr/>
        <a:lstStyle/>
        <a:p>
          <a:r>
            <a:rPr lang="en-US"/>
            <a:t>Tsunami Preparedness</a:t>
          </a:r>
        </a:p>
      </dgm:t>
    </dgm:pt>
    <dgm:pt modelId="{805717C5-1A9D-4D43-9CAB-F894005BE86B}" type="parTrans" cxnId="{FF850025-3EF8-4050-9FB8-7D36CD714872}">
      <dgm:prSet/>
      <dgm:spPr/>
      <dgm:t>
        <a:bodyPr/>
        <a:lstStyle/>
        <a:p>
          <a:endParaRPr lang="en-US"/>
        </a:p>
      </dgm:t>
    </dgm:pt>
    <dgm:pt modelId="{11D048A8-7624-4899-AB2B-AF2B918E719F}" type="sibTrans" cxnId="{FF850025-3EF8-4050-9FB8-7D36CD714872}">
      <dgm:prSet/>
      <dgm:spPr/>
      <dgm:t>
        <a:bodyPr/>
        <a:lstStyle/>
        <a:p>
          <a:endParaRPr lang="en-US"/>
        </a:p>
      </dgm:t>
    </dgm:pt>
    <dgm:pt modelId="{50E5603B-81B2-4992-8736-1B20AD9E2A7A}">
      <dgm:prSet/>
      <dgm:spPr/>
      <dgm:t>
        <a:bodyPr/>
        <a:lstStyle/>
        <a:p>
          <a:r>
            <a:rPr lang="en-US"/>
            <a:t>Active Shooter</a:t>
          </a:r>
        </a:p>
      </dgm:t>
    </dgm:pt>
    <dgm:pt modelId="{CCA528B4-0109-44A7-B848-24C200066A9D}" type="parTrans" cxnId="{C93CE8E0-8E68-4169-A8E3-EE59B1D2A975}">
      <dgm:prSet/>
      <dgm:spPr/>
      <dgm:t>
        <a:bodyPr/>
        <a:lstStyle/>
        <a:p>
          <a:endParaRPr lang="en-US"/>
        </a:p>
      </dgm:t>
    </dgm:pt>
    <dgm:pt modelId="{1F99E26F-369E-439D-B5C7-DA5BE1FFBBE5}" type="sibTrans" cxnId="{C93CE8E0-8E68-4169-A8E3-EE59B1D2A975}">
      <dgm:prSet/>
      <dgm:spPr/>
      <dgm:t>
        <a:bodyPr/>
        <a:lstStyle/>
        <a:p>
          <a:endParaRPr lang="en-US"/>
        </a:p>
      </dgm:t>
    </dgm:pt>
    <dgm:pt modelId="{838E5DAA-62B4-4839-88EA-75228FCF7365}">
      <dgm:prSet/>
      <dgm:spPr/>
      <dgm:t>
        <a:bodyPr/>
        <a:lstStyle/>
        <a:p>
          <a:r>
            <a:rPr lang="en-US"/>
            <a:t>CERT</a:t>
          </a:r>
        </a:p>
      </dgm:t>
    </dgm:pt>
    <dgm:pt modelId="{46F8A8EE-0D13-42D6-8239-16CD7F246AEC}" type="parTrans" cxnId="{97EBE829-9C9F-4249-A587-B9426233F10E}">
      <dgm:prSet/>
      <dgm:spPr/>
      <dgm:t>
        <a:bodyPr/>
        <a:lstStyle/>
        <a:p>
          <a:endParaRPr lang="en-US"/>
        </a:p>
      </dgm:t>
    </dgm:pt>
    <dgm:pt modelId="{A5690978-0369-448B-9457-52E9A5F93F4C}" type="sibTrans" cxnId="{97EBE829-9C9F-4249-A587-B9426233F10E}">
      <dgm:prSet/>
      <dgm:spPr/>
      <dgm:t>
        <a:bodyPr/>
        <a:lstStyle/>
        <a:p>
          <a:endParaRPr lang="en-US"/>
        </a:p>
      </dgm:t>
    </dgm:pt>
    <dgm:pt modelId="{7DA9EA5E-A12F-4961-A557-5C41B65D66EB}">
      <dgm:prSet/>
      <dgm:spPr/>
      <dgm:t>
        <a:bodyPr/>
        <a:lstStyle/>
        <a:p>
          <a:r>
            <a:rPr lang="en-US"/>
            <a:t>Alert VI</a:t>
          </a:r>
        </a:p>
      </dgm:t>
    </dgm:pt>
    <dgm:pt modelId="{C29C2E4F-4C76-478A-8A3A-9047B32993B1}" type="parTrans" cxnId="{9A361E70-F0BF-4BA0-8A81-0B5129FC8ED4}">
      <dgm:prSet/>
      <dgm:spPr/>
      <dgm:t>
        <a:bodyPr/>
        <a:lstStyle/>
        <a:p>
          <a:endParaRPr lang="en-US"/>
        </a:p>
      </dgm:t>
    </dgm:pt>
    <dgm:pt modelId="{815A968E-01CB-4CC4-8EC5-826D3B46AE07}" type="sibTrans" cxnId="{9A361E70-F0BF-4BA0-8A81-0B5129FC8ED4}">
      <dgm:prSet/>
      <dgm:spPr/>
      <dgm:t>
        <a:bodyPr/>
        <a:lstStyle/>
        <a:p>
          <a:endParaRPr lang="en-US"/>
        </a:p>
      </dgm:t>
    </dgm:pt>
    <dgm:pt modelId="{A162E27D-8556-4B9D-9D52-28BEEBA2940D}">
      <dgm:prSet/>
      <dgm:spPr/>
      <dgm:t>
        <a:bodyPr/>
        <a:lstStyle/>
        <a:p>
          <a:r>
            <a:rPr lang="en-US"/>
            <a:t>Additional</a:t>
          </a:r>
        </a:p>
        <a:p>
          <a:r>
            <a:rPr lang="en-US"/>
            <a:t>Information</a:t>
          </a:r>
        </a:p>
      </dgm:t>
    </dgm:pt>
    <dgm:pt modelId="{DA66825E-D845-46D3-9602-3646E44CD7FE}" type="parTrans" cxnId="{D1BF70FC-A4D5-4C03-AFAD-4BBE497FF4DF}">
      <dgm:prSet/>
      <dgm:spPr/>
      <dgm:t>
        <a:bodyPr/>
        <a:lstStyle/>
        <a:p>
          <a:endParaRPr lang="en-US"/>
        </a:p>
      </dgm:t>
    </dgm:pt>
    <dgm:pt modelId="{048B21D3-5257-4BC2-8A66-B23045AB0D40}" type="sibTrans" cxnId="{D1BF70FC-A4D5-4C03-AFAD-4BBE497FF4DF}">
      <dgm:prSet/>
      <dgm:spPr/>
      <dgm:t>
        <a:bodyPr/>
        <a:lstStyle/>
        <a:p>
          <a:endParaRPr lang="en-US"/>
        </a:p>
      </dgm:t>
    </dgm:pt>
    <dgm:pt modelId="{7A4F3114-4749-444C-9035-7D2D7E6C4550}" type="pres">
      <dgm:prSet presAssocID="{B58FB0C7-E9AE-4CB5-8D15-936EFB40379F}" presName="diagram" presStyleCnt="0">
        <dgm:presLayoutVars>
          <dgm:dir/>
          <dgm:resizeHandles val="exact"/>
        </dgm:presLayoutVars>
      </dgm:prSet>
      <dgm:spPr/>
    </dgm:pt>
    <dgm:pt modelId="{559D5F31-4E03-40A8-BF68-7E95364EBC7C}" type="pres">
      <dgm:prSet presAssocID="{FAF3AC19-824C-4C12-9C62-DF3A7C316B96}" presName="node" presStyleLbl="node1" presStyleIdx="0" presStyleCnt="9">
        <dgm:presLayoutVars>
          <dgm:bulletEnabled val="1"/>
        </dgm:presLayoutVars>
      </dgm:prSet>
      <dgm:spPr/>
    </dgm:pt>
    <dgm:pt modelId="{D45BAAAF-A589-4351-820E-8244C263F20A}" type="pres">
      <dgm:prSet presAssocID="{467FD443-4947-4908-9791-22901E3ACB0B}" presName="sibTrans" presStyleCnt="0"/>
      <dgm:spPr/>
    </dgm:pt>
    <dgm:pt modelId="{41BE48DB-CB6E-478F-881D-1880472B6C01}" type="pres">
      <dgm:prSet presAssocID="{160213FD-F926-4C6D-B271-7A8B2F2C89AE}" presName="node" presStyleLbl="node1" presStyleIdx="1" presStyleCnt="9">
        <dgm:presLayoutVars>
          <dgm:bulletEnabled val="1"/>
        </dgm:presLayoutVars>
      </dgm:prSet>
      <dgm:spPr/>
    </dgm:pt>
    <dgm:pt modelId="{46C7D755-81DC-4DF4-8724-BE482F5E9E61}" type="pres">
      <dgm:prSet presAssocID="{581EE132-5F4D-42A8-A477-374E784BD97F}" presName="sibTrans" presStyleCnt="0"/>
      <dgm:spPr/>
    </dgm:pt>
    <dgm:pt modelId="{3604F3D9-6C72-46E9-868A-168751FB6A09}" type="pres">
      <dgm:prSet presAssocID="{E610464E-E586-4E7B-8530-FEFF472C9D7A}" presName="node" presStyleLbl="node1" presStyleIdx="2" presStyleCnt="9">
        <dgm:presLayoutVars>
          <dgm:bulletEnabled val="1"/>
        </dgm:presLayoutVars>
      </dgm:prSet>
      <dgm:spPr/>
    </dgm:pt>
    <dgm:pt modelId="{76BB58CD-0D22-4587-B3AD-23A49839C6FD}" type="pres">
      <dgm:prSet presAssocID="{545A2D9E-6743-40D6-9F54-ADA05735993F}" presName="sibTrans" presStyleCnt="0"/>
      <dgm:spPr/>
    </dgm:pt>
    <dgm:pt modelId="{C5F5AE68-1D9E-4425-A1F8-21E01EB5FED6}" type="pres">
      <dgm:prSet presAssocID="{A6A977F7-26A4-4B45-8452-86ED1F1AEACA}" presName="node" presStyleLbl="node1" presStyleIdx="3" presStyleCnt="9">
        <dgm:presLayoutVars>
          <dgm:bulletEnabled val="1"/>
        </dgm:presLayoutVars>
      </dgm:prSet>
      <dgm:spPr/>
    </dgm:pt>
    <dgm:pt modelId="{F0A6D366-D702-48D4-94A1-AFD28B741E4B}" type="pres">
      <dgm:prSet presAssocID="{A48EB15C-0105-4B75-84CA-B500473D324B}" presName="sibTrans" presStyleCnt="0"/>
      <dgm:spPr/>
    </dgm:pt>
    <dgm:pt modelId="{54F712AD-ABF6-4974-AE94-8ACFC69002D4}" type="pres">
      <dgm:prSet presAssocID="{8573736E-6DB9-4B05-BAED-2553F3D1F5D4}" presName="node" presStyleLbl="node1" presStyleIdx="4" presStyleCnt="9">
        <dgm:presLayoutVars>
          <dgm:bulletEnabled val="1"/>
        </dgm:presLayoutVars>
      </dgm:prSet>
      <dgm:spPr/>
    </dgm:pt>
    <dgm:pt modelId="{183035BB-8BFA-4C1A-869B-0063ADD2EFCF}" type="pres">
      <dgm:prSet presAssocID="{11D048A8-7624-4899-AB2B-AF2B918E719F}" presName="sibTrans" presStyleCnt="0"/>
      <dgm:spPr/>
    </dgm:pt>
    <dgm:pt modelId="{1244AAF1-51EC-4242-95E8-0FC185586D78}" type="pres">
      <dgm:prSet presAssocID="{50E5603B-81B2-4992-8736-1B20AD9E2A7A}" presName="node" presStyleLbl="node1" presStyleIdx="5" presStyleCnt="9">
        <dgm:presLayoutVars>
          <dgm:bulletEnabled val="1"/>
        </dgm:presLayoutVars>
      </dgm:prSet>
      <dgm:spPr/>
    </dgm:pt>
    <dgm:pt modelId="{EAAF56FF-1676-4124-9E4D-470080A4212A}" type="pres">
      <dgm:prSet presAssocID="{1F99E26F-369E-439D-B5C7-DA5BE1FFBBE5}" presName="sibTrans" presStyleCnt="0"/>
      <dgm:spPr/>
    </dgm:pt>
    <dgm:pt modelId="{E18EEDAB-DAFA-4CB8-B486-C1B457229D37}" type="pres">
      <dgm:prSet presAssocID="{838E5DAA-62B4-4839-88EA-75228FCF7365}" presName="node" presStyleLbl="node1" presStyleIdx="6" presStyleCnt="9">
        <dgm:presLayoutVars>
          <dgm:bulletEnabled val="1"/>
        </dgm:presLayoutVars>
      </dgm:prSet>
      <dgm:spPr/>
    </dgm:pt>
    <dgm:pt modelId="{1B217BBE-50C2-4671-B37C-920FD4A79BAD}" type="pres">
      <dgm:prSet presAssocID="{A5690978-0369-448B-9457-52E9A5F93F4C}" presName="sibTrans" presStyleCnt="0"/>
      <dgm:spPr/>
    </dgm:pt>
    <dgm:pt modelId="{BCC13350-EF9A-457E-A3B5-C869DEE95723}" type="pres">
      <dgm:prSet presAssocID="{7DA9EA5E-A12F-4961-A557-5C41B65D66EB}" presName="node" presStyleLbl="node1" presStyleIdx="7" presStyleCnt="9">
        <dgm:presLayoutVars>
          <dgm:bulletEnabled val="1"/>
        </dgm:presLayoutVars>
      </dgm:prSet>
      <dgm:spPr/>
    </dgm:pt>
    <dgm:pt modelId="{D1BD2140-869E-473C-9B78-02E306663B62}" type="pres">
      <dgm:prSet presAssocID="{815A968E-01CB-4CC4-8EC5-826D3B46AE07}" presName="sibTrans" presStyleCnt="0"/>
      <dgm:spPr/>
    </dgm:pt>
    <dgm:pt modelId="{EFBC9280-4256-4596-8E69-0E77498009A1}" type="pres">
      <dgm:prSet presAssocID="{A162E27D-8556-4B9D-9D52-28BEEBA2940D}" presName="node" presStyleLbl="node1" presStyleIdx="8" presStyleCnt="9">
        <dgm:presLayoutVars>
          <dgm:bulletEnabled val="1"/>
        </dgm:presLayoutVars>
      </dgm:prSet>
      <dgm:spPr/>
    </dgm:pt>
  </dgm:ptLst>
  <dgm:cxnLst>
    <dgm:cxn modelId="{B37F030D-D490-424C-B519-D1EE06AA0D56}" type="presOf" srcId="{50E5603B-81B2-4992-8736-1B20AD9E2A7A}" destId="{1244AAF1-51EC-4242-95E8-0FC185586D78}" srcOrd="0" destOrd="0" presId="urn:microsoft.com/office/officeart/2005/8/layout/default"/>
    <dgm:cxn modelId="{FF850025-3EF8-4050-9FB8-7D36CD714872}" srcId="{B58FB0C7-E9AE-4CB5-8D15-936EFB40379F}" destId="{8573736E-6DB9-4B05-BAED-2553F3D1F5D4}" srcOrd="4" destOrd="0" parTransId="{805717C5-1A9D-4D43-9CAB-F894005BE86B}" sibTransId="{11D048A8-7624-4899-AB2B-AF2B918E719F}"/>
    <dgm:cxn modelId="{564F6A25-D5EB-4C13-8C1A-8C4DE5371513}" type="presOf" srcId="{E610464E-E586-4E7B-8530-FEFF472C9D7A}" destId="{3604F3D9-6C72-46E9-868A-168751FB6A09}" srcOrd="0" destOrd="0" presId="urn:microsoft.com/office/officeart/2005/8/layout/default"/>
    <dgm:cxn modelId="{97EBE829-9C9F-4249-A587-B9426233F10E}" srcId="{B58FB0C7-E9AE-4CB5-8D15-936EFB40379F}" destId="{838E5DAA-62B4-4839-88EA-75228FCF7365}" srcOrd="6" destOrd="0" parTransId="{46F8A8EE-0D13-42D6-8239-16CD7F246AEC}" sibTransId="{A5690978-0369-448B-9457-52E9A5F93F4C}"/>
    <dgm:cxn modelId="{92BA6635-A3C4-4F07-AD9D-318B4E1C0D58}" type="presOf" srcId="{A6A977F7-26A4-4B45-8452-86ED1F1AEACA}" destId="{C5F5AE68-1D9E-4425-A1F8-21E01EB5FED6}" srcOrd="0" destOrd="0" presId="urn:microsoft.com/office/officeart/2005/8/layout/default"/>
    <dgm:cxn modelId="{9A361E70-F0BF-4BA0-8A81-0B5129FC8ED4}" srcId="{B58FB0C7-E9AE-4CB5-8D15-936EFB40379F}" destId="{7DA9EA5E-A12F-4961-A557-5C41B65D66EB}" srcOrd="7" destOrd="0" parTransId="{C29C2E4F-4C76-478A-8A3A-9047B32993B1}" sibTransId="{815A968E-01CB-4CC4-8EC5-826D3B46AE07}"/>
    <dgm:cxn modelId="{9EE5AB70-AF45-4798-B509-B575BEB9855E}" type="presOf" srcId="{B58FB0C7-E9AE-4CB5-8D15-936EFB40379F}" destId="{7A4F3114-4749-444C-9035-7D2D7E6C4550}" srcOrd="0" destOrd="0" presId="urn:microsoft.com/office/officeart/2005/8/layout/default"/>
    <dgm:cxn modelId="{10AC5E5A-982C-44ED-982E-293C92498F53}" type="presOf" srcId="{A162E27D-8556-4B9D-9D52-28BEEBA2940D}" destId="{EFBC9280-4256-4596-8E69-0E77498009A1}" srcOrd="0" destOrd="0" presId="urn:microsoft.com/office/officeart/2005/8/layout/default"/>
    <dgm:cxn modelId="{91CADB7D-2E2D-4C0C-87CB-BAB4E6848E72}" type="presOf" srcId="{838E5DAA-62B4-4839-88EA-75228FCF7365}" destId="{E18EEDAB-DAFA-4CB8-B486-C1B457229D37}" srcOrd="0" destOrd="0" presId="urn:microsoft.com/office/officeart/2005/8/layout/default"/>
    <dgm:cxn modelId="{7EBA8586-4014-4C96-AA66-6F6E8226057E}" type="presOf" srcId="{8573736E-6DB9-4B05-BAED-2553F3D1F5D4}" destId="{54F712AD-ABF6-4974-AE94-8ACFC69002D4}" srcOrd="0" destOrd="0" presId="urn:microsoft.com/office/officeart/2005/8/layout/default"/>
    <dgm:cxn modelId="{47247896-E35F-4880-9C21-189005E7DBB8}" srcId="{B58FB0C7-E9AE-4CB5-8D15-936EFB40379F}" destId="{FAF3AC19-824C-4C12-9C62-DF3A7C316B96}" srcOrd="0" destOrd="0" parTransId="{9BEBEC75-0146-4923-86B4-22ED657CEB3F}" sibTransId="{467FD443-4947-4908-9791-22901E3ACB0B}"/>
    <dgm:cxn modelId="{958A7B9D-26AF-4C62-A5AA-B288BA0A1BCF}" srcId="{B58FB0C7-E9AE-4CB5-8D15-936EFB40379F}" destId="{A6A977F7-26A4-4B45-8452-86ED1F1AEACA}" srcOrd="3" destOrd="0" parTransId="{9190B027-2FD3-4F6C-AAAC-1D9C1AB8D602}" sibTransId="{A48EB15C-0105-4B75-84CA-B500473D324B}"/>
    <dgm:cxn modelId="{CC628BAE-6F9F-4C7D-B9D2-15D71A16A13E}" type="presOf" srcId="{FAF3AC19-824C-4C12-9C62-DF3A7C316B96}" destId="{559D5F31-4E03-40A8-BF68-7E95364EBC7C}" srcOrd="0" destOrd="0" presId="urn:microsoft.com/office/officeart/2005/8/layout/default"/>
    <dgm:cxn modelId="{FD2E97B2-5524-4A8B-AEFA-13AC8DE0D251}" srcId="{B58FB0C7-E9AE-4CB5-8D15-936EFB40379F}" destId="{E610464E-E586-4E7B-8530-FEFF472C9D7A}" srcOrd="2" destOrd="0" parTransId="{61D63E6F-A887-4B14-8431-8CAF5936C757}" sibTransId="{545A2D9E-6743-40D6-9F54-ADA05735993F}"/>
    <dgm:cxn modelId="{E402E8D1-386F-44C3-AEF9-5D2873FE844E}" type="presOf" srcId="{160213FD-F926-4C6D-B271-7A8B2F2C89AE}" destId="{41BE48DB-CB6E-478F-881D-1880472B6C01}" srcOrd="0" destOrd="0" presId="urn:microsoft.com/office/officeart/2005/8/layout/default"/>
    <dgm:cxn modelId="{C93CE8E0-8E68-4169-A8E3-EE59B1D2A975}" srcId="{B58FB0C7-E9AE-4CB5-8D15-936EFB40379F}" destId="{50E5603B-81B2-4992-8736-1B20AD9E2A7A}" srcOrd="5" destOrd="0" parTransId="{CCA528B4-0109-44A7-B848-24C200066A9D}" sibTransId="{1F99E26F-369E-439D-B5C7-DA5BE1FFBBE5}"/>
    <dgm:cxn modelId="{8AAEE2E9-5178-4212-9DFA-E22B1C7A5C89}" type="presOf" srcId="{7DA9EA5E-A12F-4961-A557-5C41B65D66EB}" destId="{BCC13350-EF9A-457E-A3B5-C869DEE95723}" srcOrd="0" destOrd="0" presId="urn:microsoft.com/office/officeart/2005/8/layout/default"/>
    <dgm:cxn modelId="{159B7BFB-AD5D-4A73-B9CD-6E7DD976E641}" srcId="{B58FB0C7-E9AE-4CB5-8D15-936EFB40379F}" destId="{160213FD-F926-4C6D-B271-7A8B2F2C89AE}" srcOrd="1" destOrd="0" parTransId="{2CB97DD1-8753-4765-8506-73E239248233}" sibTransId="{581EE132-5F4D-42A8-A477-374E784BD97F}"/>
    <dgm:cxn modelId="{D1BF70FC-A4D5-4C03-AFAD-4BBE497FF4DF}" srcId="{B58FB0C7-E9AE-4CB5-8D15-936EFB40379F}" destId="{A162E27D-8556-4B9D-9D52-28BEEBA2940D}" srcOrd="8" destOrd="0" parTransId="{DA66825E-D845-46D3-9602-3646E44CD7FE}" sibTransId="{048B21D3-5257-4BC2-8A66-B23045AB0D40}"/>
    <dgm:cxn modelId="{7EC74CF5-5DCA-4672-94E8-DDE2D297F0C6}" type="presParOf" srcId="{7A4F3114-4749-444C-9035-7D2D7E6C4550}" destId="{559D5F31-4E03-40A8-BF68-7E95364EBC7C}" srcOrd="0" destOrd="0" presId="urn:microsoft.com/office/officeart/2005/8/layout/default"/>
    <dgm:cxn modelId="{295FCD61-2778-433F-BA21-C85D686D2C40}" type="presParOf" srcId="{7A4F3114-4749-444C-9035-7D2D7E6C4550}" destId="{D45BAAAF-A589-4351-820E-8244C263F20A}" srcOrd="1" destOrd="0" presId="urn:microsoft.com/office/officeart/2005/8/layout/default"/>
    <dgm:cxn modelId="{400899A1-BDF9-45A4-821D-70EABD7390DB}" type="presParOf" srcId="{7A4F3114-4749-444C-9035-7D2D7E6C4550}" destId="{41BE48DB-CB6E-478F-881D-1880472B6C01}" srcOrd="2" destOrd="0" presId="urn:microsoft.com/office/officeart/2005/8/layout/default"/>
    <dgm:cxn modelId="{C160DE64-C884-491C-9E63-68070844DD49}" type="presParOf" srcId="{7A4F3114-4749-444C-9035-7D2D7E6C4550}" destId="{46C7D755-81DC-4DF4-8724-BE482F5E9E61}" srcOrd="3" destOrd="0" presId="urn:microsoft.com/office/officeart/2005/8/layout/default"/>
    <dgm:cxn modelId="{7D30DB76-D743-45C3-A089-7D13A4516CB6}" type="presParOf" srcId="{7A4F3114-4749-444C-9035-7D2D7E6C4550}" destId="{3604F3D9-6C72-46E9-868A-168751FB6A09}" srcOrd="4" destOrd="0" presId="urn:microsoft.com/office/officeart/2005/8/layout/default"/>
    <dgm:cxn modelId="{0DAF2DE5-3C52-42B8-8FF8-79ED5416EFC2}" type="presParOf" srcId="{7A4F3114-4749-444C-9035-7D2D7E6C4550}" destId="{76BB58CD-0D22-4587-B3AD-23A49839C6FD}" srcOrd="5" destOrd="0" presId="urn:microsoft.com/office/officeart/2005/8/layout/default"/>
    <dgm:cxn modelId="{1A5F2460-EFBE-44C2-8DA1-3919B7A4F5EA}" type="presParOf" srcId="{7A4F3114-4749-444C-9035-7D2D7E6C4550}" destId="{C5F5AE68-1D9E-4425-A1F8-21E01EB5FED6}" srcOrd="6" destOrd="0" presId="urn:microsoft.com/office/officeart/2005/8/layout/default"/>
    <dgm:cxn modelId="{98398069-13C0-4C9B-A2CC-718FA8BF0686}" type="presParOf" srcId="{7A4F3114-4749-444C-9035-7D2D7E6C4550}" destId="{F0A6D366-D702-48D4-94A1-AFD28B741E4B}" srcOrd="7" destOrd="0" presId="urn:microsoft.com/office/officeart/2005/8/layout/default"/>
    <dgm:cxn modelId="{5759AF22-5C39-49AB-8A5E-954178F18875}" type="presParOf" srcId="{7A4F3114-4749-444C-9035-7D2D7E6C4550}" destId="{54F712AD-ABF6-4974-AE94-8ACFC69002D4}" srcOrd="8" destOrd="0" presId="urn:microsoft.com/office/officeart/2005/8/layout/default"/>
    <dgm:cxn modelId="{BB3D23F6-B752-4EAB-8C52-33149F8C2C92}" type="presParOf" srcId="{7A4F3114-4749-444C-9035-7D2D7E6C4550}" destId="{183035BB-8BFA-4C1A-869B-0063ADD2EFCF}" srcOrd="9" destOrd="0" presId="urn:microsoft.com/office/officeart/2005/8/layout/default"/>
    <dgm:cxn modelId="{A9F1C235-D09A-4DD0-89CC-612D4E58AEE4}" type="presParOf" srcId="{7A4F3114-4749-444C-9035-7D2D7E6C4550}" destId="{1244AAF1-51EC-4242-95E8-0FC185586D78}" srcOrd="10" destOrd="0" presId="urn:microsoft.com/office/officeart/2005/8/layout/default"/>
    <dgm:cxn modelId="{8F87DBAA-BBB3-47AA-A973-F28F821758F3}" type="presParOf" srcId="{7A4F3114-4749-444C-9035-7D2D7E6C4550}" destId="{EAAF56FF-1676-4124-9E4D-470080A4212A}" srcOrd="11" destOrd="0" presId="urn:microsoft.com/office/officeart/2005/8/layout/default"/>
    <dgm:cxn modelId="{7CB16207-996A-4EB1-8296-3B0520DEBBC0}" type="presParOf" srcId="{7A4F3114-4749-444C-9035-7D2D7E6C4550}" destId="{E18EEDAB-DAFA-4CB8-B486-C1B457229D37}" srcOrd="12" destOrd="0" presId="urn:microsoft.com/office/officeart/2005/8/layout/default"/>
    <dgm:cxn modelId="{E33A2111-FFE7-4520-8FE1-092AEC8A9556}" type="presParOf" srcId="{7A4F3114-4749-444C-9035-7D2D7E6C4550}" destId="{1B217BBE-50C2-4671-B37C-920FD4A79BAD}" srcOrd="13" destOrd="0" presId="urn:microsoft.com/office/officeart/2005/8/layout/default"/>
    <dgm:cxn modelId="{77EFE296-1579-4986-94C7-F8E198FC54A9}" type="presParOf" srcId="{7A4F3114-4749-444C-9035-7D2D7E6C4550}" destId="{BCC13350-EF9A-457E-A3B5-C869DEE95723}" srcOrd="14" destOrd="0" presId="urn:microsoft.com/office/officeart/2005/8/layout/default"/>
    <dgm:cxn modelId="{8B9862A0-8462-439C-BC2E-E457A442DE27}" type="presParOf" srcId="{7A4F3114-4749-444C-9035-7D2D7E6C4550}" destId="{D1BD2140-869E-473C-9B78-02E306663B62}" srcOrd="15" destOrd="0" presId="urn:microsoft.com/office/officeart/2005/8/layout/default"/>
    <dgm:cxn modelId="{94762FF3-FF95-4DB4-A99E-D4D9B424B6E1}" type="presParOf" srcId="{7A4F3114-4749-444C-9035-7D2D7E6C4550}" destId="{EFBC9280-4256-4596-8E69-0E77498009A1}"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3703DB-1410-4CF1-88D6-BBDF47B38BFE}"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EA8A76C6-DB65-4859-B0A8-87FFB5ED6A51}">
      <dgm:prSet custT="1"/>
      <dgm:spPr/>
      <dgm:t>
        <a:bodyPr/>
        <a:lstStyle/>
        <a:p>
          <a:r>
            <a:rPr lang="en-US" sz="1600">
              <a:latin typeface="Raleway" pitchFamily="2" charset="0"/>
            </a:rPr>
            <a:t>VITEMA is the agency with the primary responsibility for ensuring the Territory’s resilience to disasters.</a:t>
          </a:r>
        </a:p>
        <a:p>
          <a:r>
            <a:rPr lang="en-US" sz="1600">
              <a:latin typeface="Raleway" pitchFamily="2" charset="0"/>
            </a:rPr>
            <a:t>The principal mission of VITEMA as a first response coordinator is to SAVE LIVES and PROPERTY of the Territory’s population.</a:t>
          </a:r>
        </a:p>
      </dgm:t>
    </dgm:pt>
    <dgm:pt modelId="{77D2B73D-DE68-45D9-A1F0-C87C8E7E57E4}" type="parTrans" cxnId="{5AA30BB4-2920-47C8-8DAB-3570F9A4E0C4}">
      <dgm:prSet/>
      <dgm:spPr/>
      <dgm:t>
        <a:bodyPr/>
        <a:lstStyle/>
        <a:p>
          <a:endParaRPr lang="en-US"/>
        </a:p>
      </dgm:t>
    </dgm:pt>
    <dgm:pt modelId="{B5E9792D-B705-4EE7-98C4-3E3751C3E405}" type="sibTrans" cxnId="{5AA30BB4-2920-47C8-8DAB-3570F9A4E0C4}">
      <dgm:prSet/>
      <dgm:spPr/>
      <dgm:t>
        <a:bodyPr/>
        <a:lstStyle/>
        <a:p>
          <a:endParaRPr lang="en-US"/>
        </a:p>
      </dgm:t>
    </dgm:pt>
    <dgm:pt modelId="{E7E6192C-59B2-47A0-B01C-5A75DCD3BD8B}" type="pres">
      <dgm:prSet presAssocID="{433703DB-1410-4CF1-88D6-BBDF47B38BFE}" presName="linear" presStyleCnt="0">
        <dgm:presLayoutVars>
          <dgm:animLvl val="lvl"/>
          <dgm:resizeHandles val="exact"/>
        </dgm:presLayoutVars>
      </dgm:prSet>
      <dgm:spPr/>
    </dgm:pt>
    <dgm:pt modelId="{33101CC0-84E5-4387-AC15-35D01A4259B1}" type="pres">
      <dgm:prSet presAssocID="{EA8A76C6-DB65-4859-B0A8-87FFB5ED6A51}" presName="parentText" presStyleLbl="node1" presStyleIdx="0" presStyleCnt="1" custScaleY="101961" custLinFactY="-63151" custLinFactNeighborX="-167" custLinFactNeighborY="-100000">
        <dgm:presLayoutVars>
          <dgm:chMax val="0"/>
          <dgm:bulletEnabled val="1"/>
        </dgm:presLayoutVars>
      </dgm:prSet>
      <dgm:spPr/>
    </dgm:pt>
  </dgm:ptLst>
  <dgm:cxnLst>
    <dgm:cxn modelId="{3328652D-1677-48D5-B1A2-76F7A31BFD6B}" type="presOf" srcId="{EA8A76C6-DB65-4859-B0A8-87FFB5ED6A51}" destId="{33101CC0-84E5-4387-AC15-35D01A4259B1}" srcOrd="0" destOrd="0" presId="urn:microsoft.com/office/officeart/2005/8/layout/vList2"/>
    <dgm:cxn modelId="{ABF5B15C-569A-4D45-9C34-472C6B13807A}" type="presOf" srcId="{433703DB-1410-4CF1-88D6-BBDF47B38BFE}" destId="{E7E6192C-59B2-47A0-B01C-5A75DCD3BD8B}" srcOrd="0" destOrd="0" presId="urn:microsoft.com/office/officeart/2005/8/layout/vList2"/>
    <dgm:cxn modelId="{5AA30BB4-2920-47C8-8DAB-3570F9A4E0C4}" srcId="{433703DB-1410-4CF1-88D6-BBDF47B38BFE}" destId="{EA8A76C6-DB65-4859-B0A8-87FFB5ED6A51}" srcOrd="0" destOrd="0" parTransId="{77D2B73D-DE68-45D9-A1F0-C87C8E7E57E4}" sibTransId="{B5E9792D-B705-4EE7-98C4-3E3751C3E405}"/>
    <dgm:cxn modelId="{74846456-D563-4A17-8100-204696706107}" type="presParOf" srcId="{E7E6192C-59B2-47A0-B01C-5A75DCD3BD8B}" destId="{33101CC0-84E5-4387-AC15-35D01A4259B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7F3969-CFD2-4EB8-97AC-4417D2E947AC}" type="doc">
      <dgm:prSet loTypeId="urn:microsoft.com/office/officeart/2005/8/layout/vList2" loCatId="list" qsTypeId="urn:microsoft.com/office/officeart/2005/8/quickstyle/simple5" qsCatId="simple" csTypeId="urn:microsoft.com/office/officeart/2005/8/colors/accent2_2" csCatId="accent2"/>
      <dgm:spPr/>
      <dgm:t>
        <a:bodyPr/>
        <a:lstStyle/>
        <a:p>
          <a:endParaRPr lang="en-US"/>
        </a:p>
      </dgm:t>
    </dgm:pt>
    <dgm:pt modelId="{E91A0A14-05D4-476D-9B03-CA52AF79C5FC}">
      <dgm:prSet/>
      <dgm:spPr/>
      <dgm:t>
        <a:bodyPr/>
        <a:lstStyle/>
        <a:p>
          <a:r>
            <a:rPr lang="en-US" b="1">
              <a:latin typeface="Raleway"/>
            </a:rPr>
            <a:t>An earthquake is the sudden, rapid shaking of the earth, caused by the breaking and shifting of subterranean rock as it releases strain that has accumulated over a long time. Initial mild shaking may strengthen and become extremely violent within seconds. </a:t>
          </a:r>
        </a:p>
      </dgm:t>
    </dgm:pt>
    <dgm:pt modelId="{933EACE9-F74B-4F41-9C6A-B26F5CC0D0A6}" type="parTrans" cxnId="{C1141C9F-8927-4B58-97E7-BEFEA89D86DE}">
      <dgm:prSet/>
      <dgm:spPr/>
      <dgm:t>
        <a:bodyPr/>
        <a:lstStyle/>
        <a:p>
          <a:endParaRPr lang="en-US"/>
        </a:p>
      </dgm:t>
    </dgm:pt>
    <dgm:pt modelId="{6CA5501A-9C95-47EA-AF62-318A5FAD42A3}" type="sibTrans" cxnId="{C1141C9F-8927-4B58-97E7-BEFEA89D86DE}">
      <dgm:prSet/>
      <dgm:spPr/>
      <dgm:t>
        <a:bodyPr/>
        <a:lstStyle/>
        <a:p>
          <a:endParaRPr lang="en-US"/>
        </a:p>
      </dgm:t>
    </dgm:pt>
    <dgm:pt modelId="{58419608-35A1-4520-AB1A-D4900D08BED9}">
      <dgm:prSet/>
      <dgm:spPr/>
      <dgm:t>
        <a:bodyPr/>
        <a:lstStyle/>
        <a:p>
          <a:r>
            <a:rPr lang="en-US" b="1">
              <a:latin typeface="Raleway"/>
            </a:rPr>
            <a:t>Aftershocks, may follow the initial earthquake. Most are smaller than the initial earthquake, but larger magnitude aftershocks also occur.  </a:t>
          </a:r>
        </a:p>
      </dgm:t>
    </dgm:pt>
    <dgm:pt modelId="{526CD703-B81A-4B48-9B14-A388961481F9}" type="parTrans" cxnId="{5F372FA9-5C1A-4C34-820F-482B390022B4}">
      <dgm:prSet/>
      <dgm:spPr/>
      <dgm:t>
        <a:bodyPr/>
        <a:lstStyle/>
        <a:p>
          <a:endParaRPr lang="en-US"/>
        </a:p>
      </dgm:t>
    </dgm:pt>
    <dgm:pt modelId="{DD912B27-9C6F-42BF-A583-D2645ABDA62E}" type="sibTrans" cxnId="{5F372FA9-5C1A-4C34-820F-482B390022B4}">
      <dgm:prSet/>
      <dgm:spPr/>
      <dgm:t>
        <a:bodyPr/>
        <a:lstStyle/>
        <a:p>
          <a:endParaRPr lang="en-US"/>
        </a:p>
      </dgm:t>
    </dgm:pt>
    <dgm:pt modelId="{CC1A83CD-B65A-4FD9-92EA-50F3EB8D9036}">
      <dgm:prSet/>
      <dgm:spPr/>
      <dgm:t>
        <a:bodyPr/>
        <a:lstStyle/>
        <a:p>
          <a:r>
            <a:rPr lang="en-US" b="1">
              <a:latin typeface="Raleway"/>
            </a:rPr>
            <a:t>Earthquakes may cause household items to fall, buildings to move, damage utilities and roads.</a:t>
          </a:r>
        </a:p>
      </dgm:t>
    </dgm:pt>
    <dgm:pt modelId="{A9944765-CDA3-4E7E-8700-15279F3B9DBB}" type="parTrans" cxnId="{AE88FDD1-CED6-4241-8755-5355F3813851}">
      <dgm:prSet/>
      <dgm:spPr/>
      <dgm:t>
        <a:bodyPr/>
        <a:lstStyle/>
        <a:p>
          <a:endParaRPr lang="en-US"/>
        </a:p>
      </dgm:t>
    </dgm:pt>
    <dgm:pt modelId="{862C0BDA-4ED5-4D64-8283-014EF7216707}" type="sibTrans" cxnId="{AE88FDD1-CED6-4241-8755-5355F3813851}">
      <dgm:prSet/>
      <dgm:spPr/>
      <dgm:t>
        <a:bodyPr/>
        <a:lstStyle/>
        <a:p>
          <a:endParaRPr lang="en-US"/>
        </a:p>
      </dgm:t>
    </dgm:pt>
    <dgm:pt modelId="{1773F2DF-BE95-4803-BF03-881C7915C619}">
      <dgm:prSet/>
      <dgm:spPr/>
      <dgm:t>
        <a:bodyPr/>
        <a:lstStyle/>
        <a:p>
          <a:r>
            <a:rPr lang="en-US" b="1">
              <a:latin typeface="Raleway"/>
            </a:rPr>
            <a:t>Earthquakes may also trigger landslides, avalanches, and tsunamis.</a:t>
          </a:r>
        </a:p>
      </dgm:t>
    </dgm:pt>
    <dgm:pt modelId="{97B23B55-FC3F-4547-88EE-329E8C75AF81}" type="parTrans" cxnId="{5F13FFF9-C40A-4872-8757-4F500BA919C1}">
      <dgm:prSet/>
      <dgm:spPr/>
      <dgm:t>
        <a:bodyPr/>
        <a:lstStyle/>
        <a:p>
          <a:endParaRPr lang="en-US"/>
        </a:p>
      </dgm:t>
    </dgm:pt>
    <dgm:pt modelId="{0A76704F-F378-4E0D-B5C3-80D498E7EA79}" type="sibTrans" cxnId="{5F13FFF9-C40A-4872-8757-4F500BA919C1}">
      <dgm:prSet/>
      <dgm:spPr/>
      <dgm:t>
        <a:bodyPr/>
        <a:lstStyle/>
        <a:p>
          <a:endParaRPr lang="en-US"/>
        </a:p>
      </dgm:t>
    </dgm:pt>
    <dgm:pt modelId="{E29F584C-165C-4996-8B88-8B2BC4E8723A}">
      <dgm:prSet/>
      <dgm:spPr/>
      <dgm:t>
        <a:bodyPr/>
        <a:lstStyle/>
        <a:p>
          <a:r>
            <a:rPr lang="en-US" b="1">
              <a:latin typeface="Raleway"/>
            </a:rPr>
            <a:t>Earthquakes can happen at any time of the year and occur without warning.</a:t>
          </a:r>
        </a:p>
      </dgm:t>
    </dgm:pt>
    <dgm:pt modelId="{983F6968-A36A-4FD8-A73C-6F420D442C28}" type="parTrans" cxnId="{7BA6A7D2-35A7-4DC9-A61D-567F00AE4111}">
      <dgm:prSet/>
      <dgm:spPr/>
      <dgm:t>
        <a:bodyPr/>
        <a:lstStyle/>
        <a:p>
          <a:endParaRPr lang="en-US"/>
        </a:p>
      </dgm:t>
    </dgm:pt>
    <dgm:pt modelId="{A8643A27-621B-4157-B00F-18FB1FB459B8}" type="sibTrans" cxnId="{7BA6A7D2-35A7-4DC9-A61D-567F00AE4111}">
      <dgm:prSet/>
      <dgm:spPr/>
      <dgm:t>
        <a:bodyPr/>
        <a:lstStyle/>
        <a:p>
          <a:endParaRPr lang="en-US"/>
        </a:p>
      </dgm:t>
    </dgm:pt>
    <dgm:pt modelId="{CF90C2FF-4810-40E8-9F8F-6C0AE73206E1}" type="pres">
      <dgm:prSet presAssocID="{BF7F3969-CFD2-4EB8-97AC-4417D2E947AC}" presName="linear" presStyleCnt="0">
        <dgm:presLayoutVars>
          <dgm:animLvl val="lvl"/>
          <dgm:resizeHandles val="exact"/>
        </dgm:presLayoutVars>
      </dgm:prSet>
      <dgm:spPr/>
    </dgm:pt>
    <dgm:pt modelId="{5FE5175D-97AA-4BB4-A76F-E6E7A34AC362}" type="pres">
      <dgm:prSet presAssocID="{E91A0A14-05D4-476D-9B03-CA52AF79C5FC}" presName="parentText" presStyleLbl="node1" presStyleIdx="0" presStyleCnt="5">
        <dgm:presLayoutVars>
          <dgm:chMax val="0"/>
          <dgm:bulletEnabled val="1"/>
        </dgm:presLayoutVars>
      </dgm:prSet>
      <dgm:spPr/>
    </dgm:pt>
    <dgm:pt modelId="{C6D33587-2C8E-48BB-B3F1-504CE88FF62B}" type="pres">
      <dgm:prSet presAssocID="{6CA5501A-9C95-47EA-AF62-318A5FAD42A3}" presName="spacer" presStyleCnt="0"/>
      <dgm:spPr/>
    </dgm:pt>
    <dgm:pt modelId="{05AC70B9-A6A2-4589-9F70-9DAD9F2E8925}" type="pres">
      <dgm:prSet presAssocID="{58419608-35A1-4520-AB1A-D4900D08BED9}" presName="parentText" presStyleLbl="node1" presStyleIdx="1" presStyleCnt="5">
        <dgm:presLayoutVars>
          <dgm:chMax val="0"/>
          <dgm:bulletEnabled val="1"/>
        </dgm:presLayoutVars>
      </dgm:prSet>
      <dgm:spPr/>
    </dgm:pt>
    <dgm:pt modelId="{12A2788D-0597-47F7-BD53-329C33E04E99}" type="pres">
      <dgm:prSet presAssocID="{DD912B27-9C6F-42BF-A583-D2645ABDA62E}" presName="spacer" presStyleCnt="0"/>
      <dgm:spPr/>
    </dgm:pt>
    <dgm:pt modelId="{1A6BA5D3-2799-4663-884C-611AF5517023}" type="pres">
      <dgm:prSet presAssocID="{CC1A83CD-B65A-4FD9-92EA-50F3EB8D9036}" presName="parentText" presStyleLbl="node1" presStyleIdx="2" presStyleCnt="5">
        <dgm:presLayoutVars>
          <dgm:chMax val="0"/>
          <dgm:bulletEnabled val="1"/>
        </dgm:presLayoutVars>
      </dgm:prSet>
      <dgm:spPr/>
    </dgm:pt>
    <dgm:pt modelId="{54B3B46B-986E-4594-95F6-AA1D87731CF6}" type="pres">
      <dgm:prSet presAssocID="{862C0BDA-4ED5-4D64-8283-014EF7216707}" presName="spacer" presStyleCnt="0"/>
      <dgm:spPr/>
    </dgm:pt>
    <dgm:pt modelId="{DD74468F-15D5-439B-BFC7-256341FD4C46}" type="pres">
      <dgm:prSet presAssocID="{1773F2DF-BE95-4803-BF03-881C7915C619}" presName="parentText" presStyleLbl="node1" presStyleIdx="3" presStyleCnt="5">
        <dgm:presLayoutVars>
          <dgm:chMax val="0"/>
          <dgm:bulletEnabled val="1"/>
        </dgm:presLayoutVars>
      </dgm:prSet>
      <dgm:spPr/>
    </dgm:pt>
    <dgm:pt modelId="{CC8306C3-8B4F-4A1C-A11B-65DCA02DFBB0}" type="pres">
      <dgm:prSet presAssocID="{0A76704F-F378-4E0D-B5C3-80D498E7EA79}" presName="spacer" presStyleCnt="0"/>
      <dgm:spPr/>
    </dgm:pt>
    <dgm:pt modelId="{8FF68D84-E33A-4E19-AC6E-6A0BFD991076}" type="pres">
      <dgm:prSet presAssocID="{E29F584C-165C-4996-8B88-8B2BC4E8723A}" presName="parentText" presStyleLbl="node1" presStyleIdx="4" presStyleCnt="5">
        <dgm:presLayoutVars>
          <dgm:chMax val="0"/>
          <dgm:bulletEnabled val="1"/>
        </dgm:presLayoutVars>
      </dgm:prSet>
      <dgm:spPr/>
    </dgm:pt>
  </dgm:ptLst>
  <dgm:cxnLst>
    <dgm:cxn modelId="{70227606-5E0F-4561-8484-A96F5B57509C}" type="presOf" srcId="{58419608-35A1-4520-AB1A-D4900D08BED9}" destId="{05AC70B9-A6A2-4589-9F70-9DAD9F2E8925}" srcOrd="0" destOrd="0" presId="urn:microsoft.com/office/officeart/2005/8/layout/vList2"/>
    <dgm:cxn modelId="{A4B7E160-5302-4FD1-B4BB-44B7BCDE31A7}" type="presOf" srcId="{BF7F3969-CFD2-4EB8-97AC-4417D2E947AC}" destId="{CF90C2FF-4810-40E8-9F8F-6C0AE73206E1}" srcOrd="0" destOrd="0" presId="urn:microsoft.com/office/officeart/2005/8/layout/vList2"/>
    <dgm:cxn modelId="{494ED441-8055-4F3B-A216-78247A8C02F3}" type="presOf" srcId="{E29F584C-165C-4996-8B88-8B2BC4E8723A}" destId="{8FF68D84-E33A-4E19-AC6E-6A0BFD991076}" srcOrd="0" destOrd="0" presId="urn:microsoft.com/office/officeart/2005/8/layout/vList2"/>
    <dgm:cxn modelId="{0032E068-8747-4014-A48F-64A4D78F626A}" type="presOf" srcId="{E91A0A14-05D4-476D-9B03-CA52AF79C5FC}" destId="{5FE5175D-97AA-4BB4-A76F-E6E7A34AC362}" srcOrd="0" destOrd="0" presId="urn:microsoft.com/office/officeart/2005/8/layout/vList2"/>
    <dgm:cxn modelId="{C1141C9F-8927-4B58-97E7-BEFEA89D86DE}" srcId="{BF7F3969-CFD2-4EB8-97AC-4417D2E947AC}" destId="{E91A0A14-05D4-476D-9B03-CA52AF79C5FC}" srcOrd="0" destOrd="0" parTransId="{933EACE9-F74B-4F41-9C6A-B26F5CC0D0A6}" sibTransId="{6CA5501A-9C95-47EA-AF62-318A5FAD42A3}"/>
    <dgm:cxn modelId="{5F372FA9-5C1A-4C34-820F-482B390022B4}" srcId="{BF7F3969-CFD2-4EB8-97AC-4417D2E947AC}" destId="{58419608-35A1-4520-AB1A-D4900D08BED9}" srcOrd="1" destOrd="0" parTransId="{526CD703-B81A-4B48-9B14-A388961481F9}" sibTransId="{DD912B27-9C6F-42BF-A583-D2645ABDA62E}"/>
    <dgm:cxn modelId="{AE88FDD1-CED6-4241-8755-5355F3813851}" srcId="{BF7F3969-CFD2-4EB8-97AC-4417D2E947AC}" destId="{CC1A83CD-B65A-4FD9-92EA-50F3EB8D9036}" srcOrd="2" destOrd="0" parTransId="{A9944765-CDA3-4E7E-8700-15279F3B9DBB}" sibTransId="{862C0BDA-4ED5-4D64-8283-014EF7216707}"/>
    <dgm:cxn modelId="{7BA6A7D2-35A7-4DC9-A61D-567F00AE4111}" srcId="{BF7F3969-CFD2-4EB8-97AC-4417D2E947AC}" destId="{E29F584C-165C-4996-8B88-8B2BC4E8723A}" srcOrd="4" destOrd="0" parTransId="{983F6968-A36A-4FD8-A73C-6F420D442C28}" sibTransId="{A8643A27-621B-4157-B00F-18FB1FB459B8}"/>
    <dgm:cxn modelId="{C644B5D6-DA05-45A6-B608-D030FDD1FA69}" type="presOf" srcId="{CC1A83CD-B65A-4FD9-92EA-50F3EB8D9036}" destId="{1A6BA5D3-2799-4663-884C-611AF5517023}" srcOrd="0" destOrd="0" presId="urn:microsoft.com/office/officeart/2005/8/layout/vList2"/>
    <dgm:cxn modelId="{74D905E9-45F6-4ECC-8EC9-D9548661684C}" type="presOf" srcId="{1773F2DF-BE95-4803-BF03-881C7915C619}" destId="{DD74468F-15D5-439B-BFC7-256341FD4C46}" srcOrd="0" destOrd="0" presId="urn:microsoft.com/office/officeart/2005/8/layout/vList2"/>
    <dgm:cxn modelId="{5F13FFF9-C40A-4872-8757-4F500BA919C1}" srcId="{BF7F3969-CFD2-4EB8-97AC-4417D2E947AC}" destId="{1773F2DF-BE95-4803-BF03-881C7915C619}" srcOrd="3" destOrd="0" parTransId="{97B23B55-FC3F-4547-88EE-329E8C75AF81}" sibTransId="{0A76704F-F378-4E0D-B5C3-80D498E7EA79}"/>
    <dgm:cxn modelId="{C64EDA84-9ACD-4A1A-8734-3C7F1A5222BC}" type="presParOf" srcId="{CF90C2FF-4810-40E8-9F8F-6C0AE73206E1}" destId="{5FE5175D-97AA-4BB4-A76F-E6E7A34AC362}" srcOrd="0" destOrd="0" presId="urn:microsoft.com/office/officeart/2005/8/layout/vList2"/>
    <dgm:cxn modelId="{FBE5AFD1-36F8-4D2F-92BB-0C59DE5B76E6}" type="presParOf" srcId="{CF90C2FF-4810-40E8-9F8F-6C0AE73206E1}" destId="{C6D33587-2C8E-48BB-B3F1-504CE88FF62B}" srcOrd="1" destOrd="0" presId="urn:microsoft.com/office/officeart/2005/8/layout/vList2"/>
    <dgm:cxn modelId="{783695E5-DAD1-46AD-A190-DA9F6C1A9DF9}" type="presParOf" srcId="{CF90C2FF-4810-40E8-9F8F-6C0AE73206E1}" destId="{05AC70B9-A6A2-4589-9F70-9DAD9F2E8925}" srcOrd="2" destOrd="0" presId="urn:microsoft.com/office/officeart/2005/8/layout/vList2"/>
    <dgm:cxn modelId="{6CF68EE0-7F59-4A76-B579-8A8D8BB9A7C4}" type="presParOf" srcId="{CF90C2FF-4810-40E8-9F8F-6C0AE73206E1}" destId="{12A2788D-0597-47F7-BD53-329C33E04E99}" srcOrd="3" destOrd="0" presId="urn:microsoft.com/office/officeart/2005/8/layout/vList2"/>
    <dgm:cxn modelId="{946FAECC-750A-48D4-A74D-637A9849AEA5}" type="presParOf" srcId="{CF90C2FF-4810-40E8-9F8F-6C0AE73206E1}" destId="{1A6BA5D3-2799-4663-884C-611AF5517023}" srcOrd="4" destOrd="0" presId="urn:microsoft.com/office/officeart/2005/8/layout/vList2"/>
    <dgm:cxn modelId="{D9E4F7A8-B807-45AC-AD9B-F6CBF7BDC24E}" type="presParOf" srcId="{CF90C2FF-4810-40E8-9F8F-6C0AE73206E1}" destId="{54B3B46B-986E-4594-95F6-AA1D87731CF6}" srcOrd="5" destOrd="0" presId="urn:microsoft.com/office/officeart/2005/8/layout/vList2"/>
    <dgm:cxn modelId="{9A2E3C81-4FAF-4227-9732-7B5D347EB445}" type="presParOf" srcId="{CF90C2FF-4810-40E8-9F8F-6C0AE73206E1}" destId="{DD74468F-15D5-439B-BFC7-256341FD4C46}" srcOrd="6" destOrd="0" presId="urn:microsoft.com/office/officeart/2005/8/layout/vList2"/>
    <dgm:cxn modelId="{1DE0A21D-E2DC-4287-B52A-62F20B3AC7E7}" type="presParOf" srcId="{CF90C2FF-4810-40E8-9F8F-6C0AE73206E1}" destId="{CC8306C3-8B4F-4A1C-A11B-65DCA02DFBB0}" srcOrd="7" destOrd="0" presId="urn:microsoft.com/office/officeart/2005/8/layout/vList2"/>
    <dgm:cxn modelId="{2A04BB82-E6E8-4F65-A87A-FBF626B32FEA}" type="presParOf" srcId="{CF90C2FF-4810-40E8-9F8F-6C0AE73206E1}" destId="{8FF68D84-E33A-4E19-AC6E-6A0BFD99107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66FEAC-39D5-48DB-A20C-7754419B0AB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B04A1B8-CB6F-4D9D-BD9D-CA0E929C6E6A}">
      <dgm:prSet/>
      <dgm:spPr>
        <a:solidFill>
          <a:schemeClr val="accent2"/>
        </a:solidFill>
        <a:effectLst>
          <a:innerShdw blurRad="63500" dist="50800" dir="2700000">
            <a:prstClr val="black">
              <a:alpha val="50000"/>
            </a:prstClr>
          </a:innerShdw>
        </a:effectLst>
      </dgm:spPr>
      <dgm:t>
        <a:bodyPr/>
        <a:lstStyle/>
        <a:p>
          <a:r>
            <a:rPr lang="en-US" b="1">
              <a:effectLst>
                <a:outerShdw blurRad="50800" dist="38100" dir="5400000" algn="t" rotWithShape="0">
                  <a:prstClr val="black">
                    <a:alpha val="40000"/>
                  </a:prstClr>
                </a:outerShdw>
              </a:effectLst>
              <a:latin typeface="Raleway"/>
            </a:rPr>
            <a:t>A tsunami consists of a series of ocean or sea waves that can be generated by an earthquake, volcanic eruption, landslide or meteoric impact. </a:t>
          </a:r>
        </a:p>
      </dgm:t>
    </dgm:pt>
    <dgm:pt modelId="{885D45FC-EF34-4DB6-A58B-332A5C816A90}" type="parTrans" cxnId="{6D15873B-8FED-45AE-AB94-286D0D719951}">
      <dgm:prSet/>
      <dgm:spPr/>
      <dgm:t>
        <a:bodyPr/>
        <a:lstStyle/>
        <a:p>
          <a:endParaRPr lang="en-US"/>
        </a:p>
      </dgm:t>
    </dgm:pt>
    <dgm:pt modelId="{C72FC4CB-16EA-4961-9582-4A2065C99995}" type="sibTrans" cxnId="{6D15873B-8FED-45AE-AB94-286D0D719951}">
      <dgm:prSet/>
      <dgm:spPr/>
      <dgm:t>
        <a:bodyPr/>
        <a:lstStyle/>
        <a:p>
          <a:endParaRPr lang="en-US"/>
        </a:p>
      </dgm:t>
    </dgm:pt>
    <dgm:pt modelId="{A8FF1A22-A011-4B97-B50E-96CD30D6F044}">
      <dgm:prSet/>
      <dgm:spPr>
        <a:solidFill>
          <a:schemeClr val="accent2"/>
        </a:solidFill>
        <a:effectLst>
          <a:innerShdw blurRad="63500" dist="50800" dir="2700000">
            <a:prstClr val="black">
              <a:alpha val="50000"/>
            </a:prstClr>
          </a:innerShdw>
        </a:effectLst>
      </dgm:spPr>
      <dgm:t>
        <a:bodyPr/>
        <a:lstStyle/>
        <a:p>
          <a:r>
            <a:rPr lang="en-US" b="1">
              <a:effectLst>
                <a:outerShdw blurRad="50800" dist="38100" dir="2700000" algn="tl" rotWithShape="0">
                  <a:prstClr val="black">
                    <a:alpha val="40000"/>
                  </a:prstClr>
                </a:outerShdw>
              </a:effectLst>
              <a:latin typeface="Raleway"/>
            </a:rPr>
            <a:t>In deep water, the tsunami can travel as fast as 500 miles per hour (equivalent to the speed of a commercial jet). Near the shore, however, a tsunami slows down, the distance between its waves decreases and the wave height increases. </a:t>
          </a:r>
        </a:p>
      </dgm:t>
    </dgm:pt>
    <dgm:pt modelId="{17D1C0D4-A8CC-4396-9861-DBA10F0A1D49}" type="parTrans" cxnId="{28210B2E-4038-4069-BE02-E378CAB3BFA6}">
      <dgm:prSet/>
      <dgm:spPr/>
      <dgm:t>
        <a:bodyPr/>
        <a:lstStyle/>
        <a:p>
          <a:endParaRPr lang="en-US"/>
        </a:p>
      </dgm:t>
    </dgm:pt>
    <dgm:pt modelId="{B9074671-8BE4-480F-979B-A5BFE20ACEEF}" type="sibTrans" cxnId="{28210B2E-4038-4069-BE02-E378CAB3BFA6}">
      <dgm:prSet/>
      <dgm:spPr/>
      <dgm:t>
        <a:bodyPr/>
        <a:lstStyle/>
        <a:p>
          <a:endParaRPr lang="en-US"/>
        </a:p>
      </dgm:t>
    </dgm:pt>
    <dgm:pt modelId="{434D3FF6-B70B-4491-A26B-7F1FA63BBCA8}">
      <dgm:prSet/>
      <dgm:spPr>
        <a:solidFill>
          <a:schemeClr val="accent2"/>
        </a:solidFill>
        <a:effectLst>
          <a:innerShdw blurRad="63500" dist="50800" dir="2700000">
            <a:prstClr val="black">
              <a:alpha val="50000"/>
            </a:prstClr>
          </a:innerShdw>
        </a:effectLst>
      </dgm:spPr>
      <dgm:t>
        <a:bodyPr/>
        <a:lstStyle/>
        <a:p>
          <a:r>
            <a:rPr lang="en-US" b="1">
              <a:effectLst>
                <a:outerShdw blurRad="50800" dist="38100" dir="2700000" algn="tl" rotWithShape="0">
                  <a:prstClr val="black">
                    <a:alpha val="40000"/>
                  </a:prstClr>
                </a:outerShdw>
              </a:effectLst>
              <a:latin typeface="Raleway"/>
            </a:rPr>
            <a:t>People on beaches or in low coastal areas, need to be aware that a tsunami could arrive within minutes of a severe earthquake – and the danger period can continue for many hours. Tsunamis can occur any time of year, day or night. The wave height could be tens of feet destroying everything along its path, when flooding and when receding.</a:t>
          </a:r>
        </a:p>
      </dgm:t>
    </dgm:pt>
    <dgm:pt modelId="{6FE4F69B-F712-4512-AF7B-24A02A165D1C}" type="parTrans" cxnId="{C83317D6-DD76-4276-92C0-B76E86271033}">
      <dgm:prSet/>
      <dgm:spPr/>
      <dgm:t>
        <a:bodyPr/>
        <a:lstStyle/>
        <a:p>
          <a:endParaRPr lang="en-US"/>
        </a:p>
      </dgm:t>
    </dgm:pt>
    <dgm:pt modelId="{636E19FF-516B-4B22-91C3-DB645CCC2016}" type="sibTrans" cxnId="{C83317D6-DD76-4276-92C0-B76E86271033}">
      <dgm:prSet/>
      <dgm:spPr/>
      <dgm:t>
        <a:bodyPr/>
        <a:lstStyle/>
        <a:p>
          <a:endParaRPr lang="en-US"/>
        </a:p>
      </dgm:t>
    </dgm:pt>
    <dgm:pt modelId="{BA08AF18-1B0D-4B79-A8F8-B2809038CAF2}" type="pres">
      <dgm:prSet presAssocID="{9466FEAC-39D5-48DB-A20C-7754419B0ABF}" presName="linear" presStyleCnt="0">
        <dgm:presLayoutVars>
          <dgm:animLvl val="lvl"/>
          <dgm:resizeHandles val="exact"/>
        </dgm:presLayoutVars>
      </dgm:prSet>
      <dgm:spPr/>
    </dgm:pt>
    <dgm:pt modelId="{4F16AED7-4CF8-4B63-B729-880146D5D481}" type="pres">
      <dgm:prSet presAssocID="{AB04A1B8-CB6F-4D9D-BD9D-CA0E929C6E6A}" presName="parentText" presStyleLbl="node1" presStyleIdx="0" presStyleCnt="3" custScaleY="81327">
        <dgm:presLayoutVars>
          <dgm:chMax val="0"/>
          <dgm:bulletEnabled val="1"/>
        </dgm:presLayoutVars>
      </dgm:prSet>
      <dgm:spPr/>
    </dgm:pt>
    <dgm:pt modelId="{87CFF153-3B17-442C-9443-D57C2AAD6CC3}" type="pres">
      <dgm:prSet presAssocID="{C72FC4CB-16EA-4961-9582-4A2065C99995}" presName="spacer" presStyleCnt="0"/>
      <dgm:spPr/>
    </dgm:pt>
    <dgm:pt modelId="{4D1251F0-0469-49F0-AC01-652D80C08E08}" type="pres">
      <dgm:prSet presAssocID="{A8FF1A22-A011-4B97-B50E-96CD30D6F044}" presName="parentText" presStyleLbl="node1" presStyleIdx="1" presStyleCnt="3">
        <dgm:presLayoutVars>
          <dgm:chMax val="0"/>
          <dgm:bulletEnabled val="1"/>
        </dgm:presLayoutVars>
      </dgm:prSet>
      <dgm:spPr/>
    </dgm:pt>
    <dgm:pt modelId="{AF4BB6AB-43FC-42CE-8EE8-181E9A8D5A7D}" type="pres">
      <dgm:prSet presAssocID="{B9074671-8BE4-480F-979B-A5BFE20ACEEF}" presName="spacer" presStyleCnt="0"/>
      <dgm:spPr/>
    </dgm:pt>
    <dgm:pt modelId="{50D2B29A-4EDC-46C3-9C44-BA790C1CC893}" type="pres">
      <dgm:prSet presAssocID="{434D3FF6-B70B-4491-A26B-7F1FA63BBCA8}" presName="parentText" presStyleLbl="node1" presStyleIdx="2" presStyleCnt="3">
        <dgm:presLayoutVars>
          <dgm:chMax val="0"/>
          <dgm:bulletEnabled val="1"/>
        </dgm:presLayoutVars>
      </dgm:prSet>
      <dgm:spPr/>
    </dgm:pt>
  </dgm:ptLst>
  <dgm:cxnLst>
    <dgm:cxn modelId="{2F94C200-EE25-4B35-B6E0-F36EB7095E2C}" type="presOf" srcId="{434D3FF6-B70B-4491-A26B-7F1FA63BBCA8}" destId="{50D2B29A-4EDC-46C3-9C44-BA790C1CC893}" srcOrd="0" destOrd="0" presId="urn:microsoft.com/office/officeart/2005/8/layout/vList2"/>
    <dgm:cxn modelId="{28210B2E-4038-4069-BE02-E378CAB3BFA6}" srcId="{9466FEAC-39D5-48DB-A20C-7754419B0ABF}" destId="{A8FF1A22-A011-4B97-B50E-96CD30D6F044}" srcOrd="1" destOrd="0" parTransId="{17D1C0D4-A8CC-4396-9861-DBA10F0A1D49}" sibTransId="{B9074671-8BE4-480F-979B-A5BFE20ACEEF}"/>
    <dgm:cxn modelId="{6D15873B-8FED-45AE-AB94-286D0D719951}" srcId="{9466FEAC-39D5-48DB-A20C-7754419B0ABF}" destId="{AB04A1B8-CB6F-4D9D-BD9D-CA0E929C6E6A}" srcOrd="0" destOrd="0" parTransId="{885D45FC-EF34-4DB6-A58B-332A5C816A90}" sibTransId="{C72FC4CB-16EA-4961-9582-4A2065C99995}"/>
    <dgm:cxn modelId="{5B4028D1-A4D2-4CD6-AFBE-8C3151364ECF}" type="presOf" srcId="{AB04A1B8-CB6F-4D9D-BD9D-CA0E929C6E6A}" destId="{4F16AED7-4CF8-4B63-B729-880146D5D481}" srcOrd="0" destOrd="0" presId="urn:microsoft.com/office/officeart/2005/8/layout/vList2"/>
    <dgm:cxn modelId="{C83317D6-DD76-4276-92C0-B76E86271033}" srcId="{9466FEAC-39D5-48DB-A20C-7754419B0ABF}" destId="{434D3FF6-B70B-4491-A26B-7F1FA63BBCA8}" srcOrd="2" destOrd="0" parTransId="{6FE4F69B-F712-4512-AF7B-24A02A165D1C}" sibTransId="{636E19FF-516B-4B22-91C3-DB645CCC2016}"/>
    <dgm:cxn modelId="{00F90FDD-2D1C-456C-8C21-E9228456EF6D}" type="presOf" srcId="{9466FEAC-39D5-48DB-A20C-7754419B0ABF}" destId="{BA08AF18-1B0D-4B79-A8F8-B2809038CAF2}" srcOrd="0" destOrd="0" presId="urn:microsoft.com/office/officeart/2005/8/layout/vList2"/>
    <dgm:cxn modelId="{A523EAFB-10A4-4E9C-82AE-70AC9D091E7D}" type="presOf" srcId="{A8FF1A22-A011-4B97-B50E-96CD30D6F044}" destId="{4D1251F0-0469-49F0-AC01-652D80C08E08}" srcOrd="0" destOrd="0" presId="urn:microsoft.com/office/officeart/2005/8/layout/vList2"/>
    <dgm:cxn modelId="{DC41F452-FA6F-4D69-843E-7B11BF19CD58}" type="presParOf" srcId="{BA08AF18-1B0D-4B79-A8F8-B2809038CAF2}" destId="{4F16AED7-4CF8-4B63-B729-880146D5D481}" srcOrd="0" destOrd="0" presId="urn:microsoft.com/office/officeart/2005/8/layout/vList2"/>
    <dgm:cxn modelId="{E07206F3-EFBB-48D1-B25D-17A09D826DD4}" type="presParOf" srcId="{BA08AF18-1B0D-4B79-A8F8-B2809038CAF2}" destId="{87CFF153-3B17-442C-9443-D57C2AAD6CC3}" srcOrd="1" destOrd="0" presId="urn:microsoft.com/office/officeart/2005/8/layout/vList2"/>
    <dgm:cxn modelId="{82FE5C84-0084-4291-9C15-8B77E9C1234B}" type="presParOf" srcId="{BA08AF18-1B0D-4B79-A8F8-B2809038CAF2}" destId="{4D1251F0-0469-49F0-AC01-652D80C08E08}" srcOrd="2" destOrd="0" presId="urn:microsoft.com/office/officeart/2005/8/layout/vList2"/>
    <dgm:cxn modelId="{A73A5B5E-262D-467B-A55A-92503BA88DBC}" type="presParOf" srcId="{BA08AF18-1B0D-4B79-A8F8-B2809038CAF2}" destId="{AF4BB6AB-43FC-42CE-8EE8-181E9A8D5A7D}" srcOrd="3" destOrd="0" presId="urn:microsoft.com/office/officeart/2005/8/layout/vList2"/>
    <dgm:cxn modelId="{C8CC6ED7-B35F-4AE8-9890-95CA5CF40A95}" type="presParOf" srcId="{BA08AF18-1B0D-4B79-A8F8-B2809038CAF2}" destId="{50D2B29A-4EDC-46C3-9C44-BA790C1CC89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D5F31-4E03-40A8-BF68-7E95364EBC7C}">
      <dsp:nvSpPr>
        <dsp:cNvPr id="0" name=""/>
        <dsp:cNvSpPr/>
      </dsp:nvSpPr>
      <dsp:spPr>
        <a:xfrm>
          <a:off x="0" y="490243"/>
          <a:ext cx="1685425" cy="101125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Who We Are</a:t>
          </a:r>
        </a:p>
      </dsp:txBody>
      <dsp:txXfrm>
        <a:off x="0" y="490243"/>
        <a:ext cx="1685425" cy="1011255"/>
      </dsp:txXfrm>
    </dsp:sp>
    <dsp:sp modelId="{41BE48DB-CB6E-478F-881D-1880472B6C01}">
      <dsp:nvSpPr>
        <dsp:cNvPr id="0" name=""/>
        <dsp:cNvSpPr/>
      </dsp:nvSpPr>
      <dsp:spPr>
        <a:xfrm>
          <a:off x="1853967" y="490243"/>
          <a:ext cx="1685425" cy="1011255"/>
        </a:xfrm>
        <a:prstGeom prst="rect">
          <a:avLst/>
        </a:prstGeom>
        <a:gradFill rotWithShape="0">
          <a:gsLst>
            <a:gs pos="0">
              <a:schemeClr val="accent5">
                <a:hueOff val="-844818"/>
                <a:satOff val="-2177"/>
                <a:lumOff val="-1471"/>
                <a:alphaOff val="0"/>
                <a:satMod val="103000"/>
                <a:lumMod val="102000"/>
                <a:tint val="94000"/>
              </a:schemeClr>
            </a:gs>
            <a:gs pos="50000">
              <a:schemeClr val="accent5">
                <a:hueOff val="-844818"/>
                <a:satOff val="-2177"/>
                <a:lumOff val="-1471"/>
                <a:alphaOff val="0"/>
                <a:satMod val="110000"/>
                <a:lumMod val="100000"/>
                <a:shade val="100000"/>
              </a:schemeClr>
            </a:gs>
            <a:gs pos="100000">
              <a:schemeClr val="accent5">
                <a:hueOff val="-844818"/>
                <a:satOff val="-2177"/>
                <a:lumOff val="-1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Planning &amp; Preparedness Division</a:t>
          </a:r>
        </a:p>
      </dsp:txBody>
      <dsp:txXfrm>
        <a:off x="1853967" y="490243"/>
        <a:ext cx="1685425" cy="1011255"/>
      </dsp:txXfrm>
    </dsp:sp>
    <dsp:sp modelId="{3604F3D9-6C72-46E9-868A-168751FB6A09}">
      <dsp:nvSpPr>
        <dsp:cNvPr id="0" name=""/>
        <dsp:cNvSpPr/>
      </dsp:nvSpPr>
      <dsp:spPr>
        <a:xfrm>
          <a:off x="3707935" y="490243"/>
          <a:ext cx="1685425" cy="1011255"/>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Hurricane Preparedness</a:t>
          </a:r>
        </a:p>
      </dsp:txBody>
      <dsp:txXfrm>
        <a:off x="3707935" y="490243"/>
        <a:ext cx="1685425" cy="1011255"/>
      </dsp:txXfrm>
    </dsp:sp>
    <dsp:sp modelId="{C5F5AE68-1D9E-4425-A1F8-21E01EB5FED6}">
      <dsp:nvSpPr>
        <dsp:cNvPr id="0" name=""/>
        <dsp:cNvSpPr/>
      </dsp:nvSpPr>
      <dsp:spPr>
        <a:xfrm>
          <a:off x="0" y="1670041"/>
          <a:ext cx="1685425" cy="1011255"/>
        </a:xfrm>
        <a:prstGeom prst="rect">
          <a:avLst/>
        </a:prstGeom>
        <a:gradFill rotWithShape="0">
          <a:gsLst>
            <a:gs pos="0">
              <a:schemeClr val="accent5">
                <a:hueOff val="-2534453"/>
                <a:satOff val="-6532"/>
                <a:lumOff val="-4412"/>
                <a:alphaOff val="0"/>
                <a:satMod val="103000"/>
                <a:lumMod val="102000"/>
                <a:tint val="94000"/>
              </a:schemeClr>
            </a:gs>
            <a:gs pos="50000">
              <a:schemeClr val="accent5">
                <a:hueOff val="-2534453"/>
                <a:satOff val="-6532"/>
                <a:lumOff val="-4412"/>
                <a:alphaOff val="0"/>
                <a:satMod val="110000"/>
                <a:lumMod val="100000"/>
                <a:shade val="100000"/>
              </a:schemeClr>
            </a:gs>
            <a:gs pos="100000">
              <a:schemeClr val="accent5">
                <a:hueOff val="-2534453"/>
                <a:satOff val="-6532"/>
                <a:lumOff val="-4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Earthquake Preparedness</a:t>
          </a:r>
        </a:p>
      </dsp:txBody>
      <dsp:txXfrm>
        <a:off x="0" y="1670041"/>
        <a:ext cx="1685425" cy="1011255"/>
      </dsp:txXfrm>
    </dsp:sp>
    <dsp:sp modelId="{54F712AD-ABF6-4974-AE94-8ACFC69002D4}">
      <dsp:nvSpPr>
        <dsp:cNvPr id="0" name=""/>
        <dsp:cNvSpPr/>
      </dsp:nvSpPr>
      <dsp:spPr>
        <a:xfrm>
          <a:off x="1853967" y="1670041"/>
          <a:ext cx="1685425" cy="101125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Tsunami Preparedness</a:t>
          </a:r>
        </a:p>
      </dsp:txBody>
      <dsp:txXfrm>
        <a:off x="1853967" y="1670041"/>
        <a:ext cx="1685425" cy="1011255"/>
      </dsp:txXfrm>
    </dsp:sp>
    <dsp:sp modelId="{1244AAF1-51EC-4242-95E8-0FC185586D78}">
      <dsp:nvSpPr>
        <dsp:cNvPr id="0" name=""/>
        <dsp:cNvSpPr/>
      </dsp:nvSpPr>
      <dsp:spPr>
        <a:xfrm>
          <a:off x="3707935" y="1670041"/>
          <a:ext cx="1685425" cy="1011255"/>
        </a:xfrm>
        <a:prstGeom prst="rect">
          <a:avLst/>
        </a:prstGeom>
        <a:gradFill rotWithShape="0">
          <a:gsLst>
            <a:gs pos="0">
              <a:schemeClr val="accent5">
                <a:hueOff val="-4224089"/>
                <a:satOff val="-10887"/>
                <a:lumOff val="-7353"/>
                <a:alphaOff val="0"/>
                <a:satMod val="103000"/>
                <a:lumMod val="102000"/>
                <a:tint val="94000"/>
              </a:schemeClr>
            </a:gs>
            <a:gs pos="50000">
              <a:schemeClr val="accent5">
                <a:hueOff val="-4224089"/>
                <a:satOff val="-10887"/>
                <a:lumOff val="-7353"/>
                <a:alphaOff val="0"/>
                <a:satMod val="110000"/>
                <a:lumMod val="100000"/>
                <a:shade val="100000"/>
              </a:schemeClr>
            </a:gs>
            <a:gs pos="100000">
              <a:schemeClr val="accent5">
                <a:hueOff val="-4224089"/>
                <a:satOff val="-10887"/>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Active Shooter</a:t>
          </a:r>
        </a:p>
      </dsp:txBody>
      <dsp:txXfrm>
        <a:off x="3707935" y="1670041"/>
        <a:ext cx="1685425" cy="1011255"/>
      </dsp:txXfrm>
    </dsp:sp>
    <dsp:sp modelId="{E18EEDAB-DAFA-4CB8-B486-C1B457229D37}">
      <dsp:nvSpPr>
        <dsp:cNvPr id="0" name=""/>
        <dsp:cNvSpPr/>
      </dsp:nvSpPr>
      <dsp:spPr>
        <a:xfrm>
          <a:off x="0" y="2849839"/>
          <a:ext cx="1685425" cy="1011255"/>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CERT</a:t>
          </a:r>
        </a:p>
      </dsp:txBody>
      <dsp:txXfrm>
        <a:off x="0" y="2849839"/>
        <a:ext cx="1685425" cy="1011255"/>
      </dsp:txXfrm>
    </dsp:sp>
    <dsp:sp modelId="{BCC13350-EF9A-457E-A3B5-C869DEE95723}">
      <dsp:nvSpPr>
        <dsp:cNvPr id="0" name=""/>
        <dsp:cNvSpPr/>
      </dsp:nvSpPr>
      <dsp:spPr>
        <a:xfrm>
          <a:off x="1853967" y="2849839"/>
          <a:ext cx="1685425" cy="1011255"/>
        </a:xfrm>
        <a:prstGeom prst="rect">
          <a:avLst/>
        </a:prstGeom>
        <a:gradFill rotWithShape="0">
          <a:gsLst>
            <a:gs pos="0">
              <a:schemeClr val="accent5">
                <a:hueOff val="-5913725"/>
                <a:satOff val="-15242"/>
                <a:lumOff val="-10294"/>
                <a:alphaOff val="0"/>
                <a:satMod val="103000"/>
                <a:lumMod val="102000"/>
                <a:tint val="94000"/>
              </a:schemeClr>
            </a:gs>
            <a:gs pos="50000">
              <a:schemeClr val="accent5">
                <a:hueOff val="-5913725"/>
                <a:satOff val="-15242"/>
                <a:lumOff val="-10294"/>
                <a:alphaOff val="0"/>
                <a:satMod val="110000"/>
                <a:lumMod val="100000"/>
                <a:shade val="100000"/>
              </a:schemeClr>
            </a:gs>
            <a:gs pos="100000">
              <a:schemeClr val="accent5">
                <a:hueOff val="-5913725"/>
                <a:satOff val="-15242"/>
                <a:lumOff val="-10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Alert VI</a:t>
          </a:r>
        </a:p>
      </dsp:txBody>
      <dsp:txXfrm>
        <a:off x="1853967" y="2849839"/>
        <a:ext cx="1685425" cy="1011255"/>
      </dsp:txXfrm>
    </dsp:sp>
    <dsp:sp modelId="{EFBC9280-4256-4596-8E69-0E77498009A1}">
      <dsp:nvSpPr>
        <dsp:cNvPr id="0" name=""/>
        <dsp:cNvSpPr/>
      </dsp:nvSpPr>
      <dsp:spPr>
        <a:xfrm>
          <a:off x="3707935" y="2849839"/>
          <a:ext cx="1685425" cy="101125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Additional</a:t>
          </a:r>
        </a:p>
        <a:p>
          <a:pPr marL="0" lvl="0" indent="0" algn="ctr" defTabSz="889000">
            <a:lnSpc>
              <a:spcPct val="90000"/>
            </a:lnSpc>
            <a:spcBef>
              <a:spcPct val="0"/>
            </a:spcBef>
            <a:spcAft>
              <a:spcPct val="35000"/>
            </a:spcAft>
            <a:buNone/>
          </a:pPr>
          <a:r>
            <a:rPr lang="en-US" sz="2000" kern="1200"/>
            <a:t>Information</a:t>
          </a:r>
        </a:p>
      </dsp:txBody>
      <dsp:txXfrm>
        <a:off x="3707935" y="2849839"/>
        <a:ext cx="1685425" cy="1011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01CC0-84E5-4387-AC15-35D01A4259B1}">
      <dsp:nvSpPr>
        <dsp:cNvPr id="0" name=""/>
        <dsp:cNvSpPr/>
      </dsp:nvSpPr>
      <dsp:spPr>
        <a:xfrm>
          <a:off x="0" y="0"/>
          <a:ext cx="6499409" cy="124066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latin typeface="Raleway" pitchFamily="2" charset="0"/>
            </a:rPr>
            <a:t>VITEMA is the agency with the primary responsibility for ensuring the Territory’s resilience to disasters.</a:t>
          </a:r>
        </a:p>
        <a:p>
          <a:pPr marL="0" lvl="0" indent="0" algn="l" defTabSz="711200">
            <a:lnSpc>
              <a:spcPct val="90000"/>
            </a:lnSpc>
            <a:spcBef>
              <a:spcPct val="0"/>
            </a:spcBef>
            <a:spcAft>
              <a:spcPct val="35000"/>
            </a:spcAft>
            <a:buNone/>
          </a:pPr>
          <a:r>
            <a:rPr lang="en-US" sz="1600" kern="1200">
              <a:latin typeface="Raleway" pitchFamily="2" charset="0"/>
            </a:rPr>
            <a:t>The principal mission of VITEMA as a first response coordinator is to SAVE LIVES and PROPERTY of the Territory’s population.</a:t>
          </a:r>
        </a:p>
      </dsp:txBody>
      <dsp:txXfrm>
        <a:off x="60564" y="60564"/>
        <a:ext cx="6378281" cy="11195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5175D-97AA-4BB4-A76F-E6E7A34AC362}">
      <dsp:nvSpPr>
        <dsp:cNvPr id="0" name=""/>
        <dsp:cNvSpPr/>
      </dsp:nvSpPr>
      <dsp:spPr>
        <a:xfrm>
          <a:off x="0" y="77421"/>
          <a:ext cx="6989468" cy="10354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latin typeface="Raleway"/>
            </a:rPr>
            <a:t>An earthquake is the sudden, rapid shaking of the earth, caused by the breaking and shifting of subterranean rock as it releases strain that has accumulated over a long time. Initial mild shaking may strengthen and become extremely violent within seconds. </a:t>
          </a:r>
        </a:p>
      </dsp:txBody>
      <dsp:txXfrm>
        <a:off x="50547" y="127968"/>
        <a:ext cx="6888374" cy="934356"/>
      </dsp:txXfrm>
    </dsp:sp>
    <dsp:sp modelId="{05AC70B9-A6A2-4589-9F70-9DAD9F2E8925}">
      <dsp:nvSpPr>
        <dsp:cNvPr id="0" name=""/>
        <dsp:cNvSpPr/>
      </dsp:nvSpPr>
      <dsp:spPr>
        <a:xfrm>
          <a:off x="0" y="1156071"/>
          <a:ext cx="6989468" cy="10354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latin typeface="Raleway"/>
            </a:rPr>
            <a:t>Aftershocks, may follow the initial earthquake. Most are smaller than the initial earthquake, but larger magnitude aftershocks also occur.  </a:t>
          </a:r>
        </a:p>
      </dsp:txBody>
      <dsp:txXfrm>
        <a:off x="50547" y="1206618"/>
        <a:ext cx="6888374" cy="934356"/>
      </dsp:txXfrm>
    </dsp:sp>
    <dsp:sp modelId="{1A6BA5D3-2799-4663-884C-611AF5517023}">
      <dsp:nvSpPr>
        <dsp:cNvPr id="0" name=""/>
        <dsp:cNvSpPr/>
      </dsp:nvSpPr>
      <dsp:spPr>
        <a:xfrm>
          <a:off x="0" y="2234721"/>
          <a:ext cx="6989468" cy="10354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latin typeface="Raleway"/>
            </a:rPr>
            <a:t>Earthquakes may cause household items to fall, buildings to move, damage utilities and roads.</a:t>
          </a:r>
        </a:p>
      </dsp:txBody>
      <dsp:txXfrm>
        <a:off x="50547" y="2285268"/>
        <a:ext cx="6888374" cy="934356"/>
      </dsp:txXfrm>
    </dsp:sp>
    <dsp:sp modelId="{DD74468F-15D5-439B-BFC7-256341FD4C46}">
      <dsp:nvSpPr>
        <dsp:cNvPr id="0" name=""/>
        <dsp:cNvSpPr/>
      </dsp:nvSpPr>
      <dsp:spPr>
        <a:xfrm>
          <a:off x="0" y="3313371"/>
          <a:ext cx="6989468" cy="10354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latin typeface="Raleway"/>
            </a:rPr>
            <a:t>Earthquakes may also trigger landslides, avalanches, and tsunamis.</a:t>
          </a:r>
        </a:p>
      </dsp:txBody>
      <dsp:txXfrm>
        <a:off x="50547" y="3363918"/>
        <a:ext cx="6888374" cy="934356"/>
      </dsp:txXfrm>
    </dsp:sp>
    <dsp:sp modelId="{8FF68D84-E33A-4E19-AC6E-6A0BFD991076}">
      <dsp:nvSpPr>
        <dsp:cNvPr id="0" name=""/>
        <dsp:cNvSpPr/>
      </dsp:nvSpPr>
      <dsp:spPr>
        <a:xfrm>
          <a:off x="0" y="4392021"/>
          <a:ext cx="6989468" cy="10354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latin typeface="Raleway"/>
            </a:rPr>
            <a:t>Earthquakes can happen at any time of the year and occur without warning.</a:t>
          </a:r>
        </a:p>
      </dsp:txBody>
      <dsp:txXfrm>
        <a:off x="50547" y="4442568"/>
        <a:ext cx="6888374" cy="934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AED7-4CF8-4B63-B729-880146D5D481}">
      <dsp:nvSpPr>
        <dsp:cNvPr id="0" name=""/>
        <dsp:cNvSpPr/>
      </dsp:nvSpPr>
      <dsp:spPr>
        <a:xfrm>
          <a:off x="0" y="190805"/>
          <a:ext cx="6989468" cy="1451084"/>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a:innerShdw blurRad="63500" dist="50800" dir="27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50800" dist="38100" dir="5400000" algn="t" rotWithShape="0">
                  <a:prstClr val="black">
                    <a:alpha val="40000"/>
                  </a:prstClr>
                </a:outerShdw>
              </a:effectLst>
              <a:latin typeface="Raleway"/>
            </a:rPr>
            <a:t>A tsunami consists of a series of ocean or sea waves that can be generated by an earthquake, volcanic eruption, landslide or meteoric impact. </a:t>
          </a:r>
        </a:p>
      </dsp:txBody>
      <dsp:txXfrm>
        <a:off x="70836" y="261641"/>
        <a:ext cx="6847796" cy="1309412"/>
      </dsp:txXfrm>
    </dsp:sp>
    <dsp:sp modelId="{4D1251F0-0469-49F0-AC01-652D80C08E08}">
      <dsp:nvSpPr>
        <dsp:cNvPr id="0" name=""/>
        <dsp:cNvSpPr/>
      </dsp:nvSpPr>
      <dsp:spPr>
        <a:xfrm>
          <a:off x="0" y="1693729"/>
          <a:ext cx="6989468" cy="178425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a:innerShdw blurRad="63500" dist="50800" dir="27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50800" dist="38100" dir="2700000" algn="tl" rotWithShape="0">
                  <a:prstClr val="black">
                    <a:alpha val="40000"/>
                  </a:prstClr>
                </a:outerShdw>
              </a:effectLst>
              <a:latin typeface="Raleway"/>
            </a:rPr>
            <a:t>In deep water, the tsunami can travel as fast as 500 miles per hour (equivalent to the speed of a commercial jet). Near the shore, however, a tsunami slows down, the distance between its waves decreases and the wave height increases. </a:t>
          </a:r>
        </a:p>
      </dsp:txBody>
      <dsp:txXfrm>
        <a:off x="87100" y="1780829"/>
        <a:ext cx="6815268" cy="1610059"/>
      </dsp:txXfrm>
    </dsp:sp>
    <dsp:sp modelId="{50D2B29A-4EDC-46C3-9C44-BA790C1CC893}">
      <dsp:nvSpPr>
        <dsp:cNvPr id="0" name=""/>
        <dsp:cNvSpPr/>
      </dsp:nvSpPr>
      <dsp:spPr>
        <a:xfrm>
          <a:off x="0" y="3529828"/>
          <a:ext cx="6989468" cy="1784259"/>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a:innerShdw blurRad="63500" dist="50800" dir="27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50800" dist="38100" dir="2700000" algn="tl" rotWithShape="0">
                  <a:prstClr val="black">
                    <a:alpha val="40000"/>
                  </a:prstClr>
                </a:outerShdw>
              </a:effectLst>
              <a:latin typeface="Raleway"/>
            </a:rPr>
            <a:t>People on beaches or in low coastal areas, need to be aware that a tsunami could arrive within minutes of a severe earthquake – and the danger period can continue for many hours. Tsunamis can occur any time of year, day or night. The wave height could be tens of feet destroying everything along its path, when flooding and when receding.</a:t>
          </a:r>
        </a:p>
      </dsp:txBody>
      <dsp:txXfrm>
        <a:off x="87100" y="3616928"/>
        <a:ext cx="6815268" cy="16100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D1952-836C-424A-8B56-E4CC00215E05}" type="datetimeFigureOut">
              <a:rPr lang="en-US" smtClean="0"/>
              <a:t>9/22/2021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29EEB-9576-41F4-8487-AFBF76BC0EDC}" type="slidenum">
              <a:rPr lang="en-US" smtClean="0"/>
              <a:t>‹#›</a:t>
            </a:fld>
            <a:endParaRPr lang="en-US"/>
          </a:p>
        </p:txBody>
      </p:sp>
    </p:spTree>
    <p:extLst>
      <p:ext uri="{BB962C8B-B14F-4D97-AF65-F5344CB8AC3E}">
        <p14:creationId xmlns:p14="http://schemas.microsoft.com/office/powerpoint/2010/main" val="282245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a:buChar char="§"/>
            </a:pPr>
            <a:r>
              <a:rPr lang="en-US"/>
              <a:t>People with asthma and other lung conditions and/or immune suppression should not enter buildings with indoor water leaks or mold growth that can be seen or smelled, even if they do not have an allergy to mold. Children should not take part in disaster cleanup work. Wear protective clothing and work with someone else. </a:t>
            </a:r>
            <a:endParaRPr lang="en-US">
              <a:cs typeface="Calibri" panose="020F0502020204030204"/>
            </a:endParaRPr>
          </a:p>
          <a:p>
            <a:pPr marL="171450" indent="-171450">
              <a:buFont typeface="Wingdings"/>
              <a:buChar char="§"/>
            </a:pPr>
            <a:r>
              <a:rPr lang="en-US"/>
              <a:t>Underground or downed power lines can also electrically charge the water.</a:t>
            </a:r>
            <a:endParaRPr lang="en-US">
              <a:cs typeface="Calibri"/>
            </a:endParaRPr>
          </a:p>
          <a:p>
            <a:pPr marL="171450" indent="-171450">
              <a:buFont typeface="Arial"/>
              <a:buChar char="•"/>
            </a:pPr>
            <a:r>
              <a:rPr lang="en-US"/>
              <a:t>Continue taking steps to protect yourself from COVID-19 and other infectious diseases, such as washing your hands often and cleaning commonly touched surfaces. </a:t>
            </a:r>
          </a:p>
          <a:p>
            <a:pPr marL="171450" indent="-171450">
              <a:buFont typeface="Arial"/>
              <a:buChar char="•"/>
            </a:pPr>
            <a:r>
              <a:rPr lang="en-US"/>
              <a:t>Many people may already feel fear and anxiety about the coronavirus 2019 (COVID-19). The threat of a hurricane can add additional stress. Follow CDC guidance for managing stress during a traumatic event and managing stress during COVID-19. You may need to talk to someone about your feelings, too. Don’t be afraid to reach out to friends, family, or professionals if you need help coping with your stress, anxiety, or sadness.</a:t>
            </a:r>
            <a:endParaRPr lang="en-US">
              <a:cs typeface="Calibri"/>
            </a:endParaRPr>
          </a:p>
          <a:p>
            <a:pPr marL="171450" indent="-171450">
              <a:buFont typeface="Arial"/>
              <a:buChar char="•"/>
            </a:pPr>
            <a:endParaRPr lang="en-US">
              <a:cs typeface="Calibri"/>
            </a:endParaRPr>
          </a:p>
          <a:p>
            <a:pPr marL="171450" indent="-171450">
              <a:buFont typeface="Arial"/>
              <a:buChar char="•"/>
            </a:pPr>
            <a:endParaRPr lang="en-US">
              <a:cs typeface="Calibri"/>
            </a:endParaRPr>
          </a:p>
          <a:p>
            <a:pPr marL="171450" indent="-171450">
              <a:buFont typeface="Wingdings"/>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2129EEB-9576-41F4-8487-AFBF76BC0EDC}" type="slidenum">
              <a:rPr lang="en-US" smtClean="0"/>
              <a:t>10</a:t>
            </a:fld>
            <a:endParaRPr lang="en-US"/>
          </a:p>
        </p:txBody>
      </p:sp>
    </p:spTree>
    <p:extLst>
      <p:ext uri="{BB962C8B-B14F-4D97-AF65-F5344CB8AC3E}">
        <p14:creationId xmlns:p14="http://schemas.microsoft.com/office/powerpoint/2010/main" val="219046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Stay away from glass, windows, outside doors and walls, and anything that could fall, such as light fixtures or furniture. Hold on to any sturdy covering so you can move with it until the shaking stops. Stay where you are until the shaking stops. Do not run outside</a:t>
            </a:r>
          </a:p>
          <a:p>
            <a:endParaRPr lang="en-US">
              <a:cs typeface="Calibri"/>
            </a:endParaRPr>
          </a:p>
          <a:p>
            <a:r>
              <a:rPr lang="en-US"/>
              <a:t> If you are trapped, do not move about or kick up dust. If you have a cell phone with you, use it to call or text for help. Tap on a pipe or wall or use a whistle, if you have one, so that rescuers can locate you.</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2129EEB-9576-41F4-8487-AFBF76BC0EDC}" type="slidenum">
              <a:rPr lang="en-US" smtClean="0"/>
              <a:t>14</a:t>
            </a:fld>
            <a:endParaRPr lang="en-US"/>
          </a:p>
        </p:txBody>
      </p:sp>
    </p:spTree>
    <p:extLst>
      <p:ext uri="{BB962C8B-B14F-4D97-AF65-F5344CB8AC3E}">
        <p14:creationId xmlns:p14="http://schemas.microsoft.com/office/powerpoint/2010/main" val="4020670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away from glass, windows, outside doors and walls, and anything that could fall, such as light fixtures or furniture. Hold on to any sturdy covering so you can move with it until the shaking stops. Stay where you are until the shaking stops. Do not run outside</a:t>
            </a:r>
          </a:p>
          <a:p>
            <a:endParaRPr lang="en-US" dirty="0">
              <a:cs typeface="Calibri"/>
            </a:endParaRPr>
          </a:p>
          <a:p>
            <a:r>
              <a:rPr lang="en-US" dirty="0"/>
              <a:t> If you are trapped, do not move about or kick up dust. If you have a cell phone with you, use it to call or text for help. Tap on a pipe or wall or use a whistle, if you have one, so that rescuers can locate you.</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2129EEB-9576-41F4-8487-AFBF76BC0EDC}" type="slidenum">
              <a:rPr lang="en-US" smtClean="0"/>
              <a:t>17</a:t>
            </a:fld>
            <a:endParaRPr lang="en-US"/>
          </a:p>
        </p:txBody>
      </p:sp>
    </p:spTree>
    <p:extLst>
      <p:ext uri="{BB962C8B-B14F-4D97-AF65-F5344CB8AC3E}">
        <p14:creationId xmlns:p14="http://schemas.microsoft.com/office/powerpoint/2010/main" val="339549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Enter your home, work, relative, school or any other address that's important to you. Should an alert be issued for that location, you will receive a notification.</a:t>
            </a:r>
          </a:p>
          <a:p>
            <a:endParaRPr lang="en-VI"/>
          </a:p>
        </p:txBody>
      </p:sp>
      <p:sp>
        <p:nvSpPr>
          <p:cNvPr id="4" name="Slide Number Placeholder 3"/>
          <p:cNvSpPr>
            <a:spLocks noGrp="1"/>
          </p:cNvSpPr>
          <p:nvPr>
            <p:ph type="sldNum" sz="quarter" idx="5"/>
          </p:nvPr>
        </p:nvSpPr>
        <p:spPr/>
        <p:txBody>
          <a:bodyPr/>
          <a:lstStyle/>
          <a:p>
            <a:fld id="{12129EEB-9576-41F4-8487-AFBF76BC0EDC}" type="slidenum">
              <a:rPr lang="en-US" smtClean="0"/>
              <a:t>30</a:t>
            </a:fld>
            <a:endParaRPr lang="en-US"/>
          </a:p>
        </p:txBody>
      </p:sp>
    </p:spTree>
    <p:extLst>
      <p:ext uri="{BB962C8B-B14F-4D97-AF65-F5344CB8AC3E}">
        <p14:creationId xmlns:p14="http://schemas.microsoft.com/office/powerpoint/2010/main" val="335592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Good day everyone! My name is Meghan Beda, Media and Content Writer at VITEMA. VITEMA utilizes social media to regularly inform the community on different events, trainings, weather updates, and more. We’ve introduced our latest social platform, </a:t>
            </a:r>
            <a:r>
              <a:rPr lang="en-US" sz="1800" err="1">
                <a:effectLst/>
                <a:latin typeface="Calibri" panose="020F0502020204030204" pitchFamily="34" charset="0"/>
                <a:ea typeface="Calibri" panose="020F0502020204030204" pitchFamily="34" charset="0"/>
                <a:cs typeface="Times New Roman" panose="02020603050405020304" pitchFamily="18" charset="0"/>
              </a:rPr>
              <a:t>TikTok</a:t>
            </a:r>
            <a:r>
              <a:rPr lang="en-US" sz="1800">
                <a:effectLst/>
                <a:latin typeface="Calibri" panose="020F0502020204030204" pitchFamily="34" charset="0"/>
                <a:ea typeface="Calibri" panose="020F0502020204030204" pitchFamily="34" charset="0"/>
                <a:cs typeface="Times New Roman" panose="02020603050405020304" pitchFamily="18" charset="0"/>
              </a:rPr>
              <a:t> to engage the Territory’s youth in learning about hazard mitigation, response, recovery, and preparedness. So, if you have any young kids who are glued to their phones all day, let them know about our </a:t>
            </a:r>
            <a:r>
              <a:rPr lang="en-US" sz="1800" err="1">
                <a:effectLst/>
                <a:latin typeface="Calibri" panose="020F0502020204030204" pitchFamily="34" charset="0"/>
                <a:ea typeface="Calibri" panose="020F0502020204030204" pitchFamily="34" charset="0"/>
                <a:cs typeface="Times New Roman" panose="02020603050405020304" pitchFamily="18" charset="0"/>
              </a:rPr>
              <a:t>TikTok</a:t>
            </a:r>
            <a:r>
              <a:rPr lang="en-US" sz="1800">
                <a:effectLst/>
                <a:latin typeface="Calibri" panose="020F0502020204030204" pitchFamily="34" charset="0"/>
                <a:ea typeface="Calibri" panose="020F0502020204030204" pitchFamily="34" charset="0"/>
                <a:cs typeface="Times New Roman" panose="02020603050405020304" pitchFamily="18" charset="0"/>
              </a:rPr>
              <a:t> so that they can learn more about what we’ve discussed today as well.</a:t>
            </a:r>
            <a:endParaRPr lang="en-V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also have Facebook, Twitter, Instagram, and YouTube, all of which we update regularly to help everyone Stay Informed, which is one of our key points. Being informed is synonymous with wellness because in order to truly be well, you and your family must be safe and knowing what’s happening and how to protect yourselves is vital.</a:t>
            </a:r>
            <a:endParaRPr lang="en-VI" sz="1800">
              <a:effectLst/>
              <a:latin typeface="Calibri" panose="020F0502020204030204" pitchFamily="34" charset="0"/>
              <a:ea typeface="Calibri" panose="020F0502020204030204" pitchFamily="34" charset="0"/>
              <a:cs typeface="Times New Roman" panose="02020603050405020304" pitchFamily="18" charset="0"/>
            </a:endParaRPr>
          </a:p>
          <a:p>
            <a:endParaRPr lang="en-VI"/>
          </a:p>
        </p:txBody>
      </p:sp>
      <p:sp>
        <p:nvSpPr>
          <p:cNvPr id="4" name="Slide Number Placeholder 3"/>
          <p:cNvSpPr>
            <a:spLocks noGrp="1"/>
          </p:cNvSpPr>
          <p:nvPr>
            <p:ph type="sldNum" sz="quarter" idx="5"/>
          </p:nvPr>
        </p:nvSpPr>
        <p:spPr/>
        <p:txBody>
          <a:bodyPr/>
          <a:lstStyle/>
          <a:p>
            <a:fld id="{12129EEB-9576-41F4-8487-AFBF76BC0EDC}" type="slidenum">
              <a:rPr lang="en-US" smtClean="0"/>
              <a:t>31</a:t>
            </a:fld>
            <a:endParaRPr lang="en-US"/>
          </a:p>
        </p:txBody>
      </p:sp>
    </p:spTree>
    <p:extLst>
      <p:ext uri="{BB962C8B-B14F-4D97-AF65-F5344CB8AC3E}">
        <p14:creationId xmlns:p14="http://schemas.microsoft.com/office/powerpoint/2010/main" val="183979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9648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34406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621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230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621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6153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7545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71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3925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1349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047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707512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lisaann.james@vitema.vi.gov" TargetMode="External"/><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hyperlink" Target="https://www.shakeout.org/howtoparticipat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vitema.vi.gov" TargetMode="External"/><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hyperlink" Target="https://www.tsunamizone.org/usv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vitema.vi.gov" TargetMode="External"/><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hyperlink" Target="https://www.tsunamizone.org/caribewav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vitema.vi.gov/" TargetMode="Externa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video" Target="https://www.youtube.com/embed/p_qgofopN2s?feature=oembed" TargetMode="External"/><Relationship Id="rId6" Type="http://schemas.openxmlformats.org/officeDocument/2006/relationships/hyperlink" Target="mailto:lisaann.james@vitema.vi.gov"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vitema.vi.gov/"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jpeg"/><Relationship Id="rId4" Type="http://schemas.openxmlformats.org/officeDocument/2006/relationships/diagramLayout" Target="../diagrams/layout2.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NXgrrUCy47A?feature=oembed" TargetMode="External"/><Relationship Id="rId5" Type="http://schemas.openxmlformats.org/officeDocument/2006/relationships/image" Target="../media/image22.jpe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48B4C3-28B3-4B16-9D8E-E15845C6DBFD}"/>
              </a:ext>
            </a:extLst>
          </p:cNvPr>
          <p:cNvSpPr>
            <a:spLocks noGrp="1"/>
          </p:cNvSpPr>
          <p:nvPr>
            <p:ph type="ctrTitle"/>
          </p:nvPr>
        </p:nvSpPr>
        <p:spPr>
          <a:xfrm>
            <a:off x="4651069" y="2744662"/>
            <a:ext cx="7032158" cy="2387600"/>
          </a:xfrm>
        </p:spPr>
        <p:txBody>
          <a:bodyPr>
            <a:normAutofit/>
          </a:bodyPr>
          <a:lstStyle/>
          <a:p>
            <a:pPr algn="r"/>
            <a:r>
              <a:rPr lang="en-US" sz="5100">
                <a:ln w="0"/>
                <a:solidFill>
                  <a:schemeClr val="bg1"/>
                </a:solidFill>
                <a:effectLst>
                  <a:outerShdw blurRad="38100" dist="19050" dir="2700000" algn="tl" rotWithShape="0">
                    <a:schemeClr val="dk1">
                      <a:alpha val="40000"/>
                    </a:schemeClr>
                  </a:outerShdw>
                </a:effectLst>
              </a:rPr>
              <a:t>Virgin Islands Territorial Emergency Management Agency</a:t>
            </a:r>
          </a:p>
        </p:txBody>
      </p:sp>
      <p:sp>
        <p:nvSpPr>
          <p:cNvPr id="3" name="Subtitle 2">
            <a:extLst>
              <a:ext uri="{FF2B5EF4-FFF2-40B4-BE49-F238E27FC236}">
                <a16:creationId xmlns:a16="http://schemas.microsoft.com/office/drawing/2014/main" id="{92EB4FAF-2E20-4E1E-8DDB-7905B2340225}"/>
              </a:ext>
            </a:extLst>
          </p:cNvPr>
          <p:cNvSpPr>
            <a:spLocks noGrp="1"/>
          </p:cNvSpPr>
          <p:nvPr>
            <p:ph type="subTitle" idx="1"/>
          </p:nvPr>
        </p:nvSpPr>
        <p:spPr>
          <a:xfrm>
            <a:off x="5093520" y="5224337"/>
            <a:ext cx="6589707" cy="1329443"/>
          </a:xfrm>
        </p:spPr>
        <p:txBody>
          <a:bodyPr>
            <a:normAutofit/>
          </a:bodyPr>
          <a:lstStyle/>
          <a:p>
            <a:pPr algn="r"/>
            <a:r>
              <a:rPr lang="en-US">
                <a:ln w="0"/>
                <a:solidFill>
                  <a:schemeClr val="bg1"/>
                </a:solidFill>
                <a:effectLst>
                  <a:outerShdw blurRad="38100" dist="19050" dir="2700000" algn="tl" rotWithShape="0">
                    <a:schemeClr val="dk1">
                      <a:alpha val="40000"/>
                    </a:schemeClr>
                  </a:outerShdw>
                </a:effectLst>
              </a:rPr>
              <a:t>Emergency Preparedness Presentation</a:t>
            </a:r>
          </a:p>
        </p:txBody>
      </p:sp>
      <p:cxnSp>
        <p:nvCxnSpPr>
          <p:cNvPr id="12" name="Straight Connector 11">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a:extLst>
              <a:ext uri="{FF2B5EF4-FFF2-40B4-BE49-F238E27FC236}">
                <a16:creationId xmlns:a16="http://schemas.microsoft.com/office/drawing/2014/main" id="{69FBD285-FEAE-4EEF-B74F-35E35102704E}"/>
              </a:ext>
            </a:extLst>
          </p:cNvPr>
          <p:cNvSpPr/>
          <p:nvPr/>
        </p:nvSpPr>
        <p:spPr>
          <a:xfrm>
            <a:off x="889120" y="796031"/>
            <a:ext cx="3720570" cy="1569660"/>
          </a:xfrm>
          <a:prstGeom prst="rect">
            <a:avLst/>
          </a:prstGeom>
          <a:noFill/>
        </p:spPr>
        <p:txBody>
          <a:bodyPr wrap="square" lIns="91440" tIns="45720" rIns="91440" bIns="45720">
            <a:spAutoFit/>
          </a:bodyPr>
          <a:lstStyle/>
          <a:p>
            <a:pPr algn="ctr"/>
            <a:r>
              <a:rPr lang="en-US" sz="3200" b="1" cap="none" spc="50">
                <a:ln w="0"/>
                <a:solidFill>
                  <a:schemeClr val="bg1"/>
                </a:solidFill>
                <a:effectLst>
                  <a:innerShdw blurRad="63500" dist="50800" dir="13500000">
                    <a:srgbClr val="000000">
                      <a:alpha val="50000"/>
                    </a:srgbClr>
                  </a:innerShdw>
                </a:effectLst>
              </a:rPr>
              <a:t>What it is</a:t>
            </a:r>
          </a:p>
          <a:p>
            <a:pPr algn="ctr"/>
            <a:r>
              <a:rPr lang="en-US" sz="3200" b="1" cap="none" spc="50">
                <a:ln w="0"/>
                <a:solidFill>
                  <a:schemeClr val="bg1"/>
                </a:solidFill>
                <a:effectLst>
                  <a:innerShdw blurRad="63500" dist="50800" dir="13500000">
                    <a:srgbClr val="000000">
                      <a:alpha val="50000"/>
                    </a:srgbClr>
                  </a:innerShdw>
                </a:effectLst>
              </a:rPr>
              <a:t>&amp;</a:t>
            </a:r>
          </a:p>
          <a:p>
            <a:pPr algn="ctr"/>
            <a:r>
              <a:rPr lang="en-US" sz="3200" b="1" cap="none" spc="50">
                <a:ln w="0"/>
                <a:solidFill>
                  <a:schemeClr val="bg1"/>
                </a:solidFill>
                <a:effectLst>
                  <a:innerShdw blurRad="63500" dist="50800" dir="13500000">
                    <a:srgbClr val="000000">
                      <a:alpha val="50000"/>
                    </a:srgbClr>
                  </a:innerShdw>
                </a:effectLst>
              </a:rPr>
              <a:t>What to do!</a:t>
            </a:r>
            <a:endParaRPr lang="en-VI" sz="3200" b="1" cap="none" spc="50">
              <a:ln w="0"/>
              <a:solidFill>
                <a:schemeClr val="bg1"/>
              </a:solidFill>
              <a:effectLst>
                <a:innerShdw blurRad="63500" dist="50800" dir="13500000">
                  <a:srgbClr val="000000">
                    <a:alpha val="50000"/>
                  </a:srgbClr>
                </a:innerShdw>
              </a:effectLst>
            </a:endParaRPr>
          </a:p>
        </p:txBody>
      </p:sp>
      <p:pic>
        <p:nvPicPr>
          <p:cNvPr id="9" name="Picture 8" descr="A picture containing calendar&#10;&#10;Description automatically generated">
            <a:extLst>
              <a:ext uri="{FF2B5EF4-FFF2-40B4-BE49-F238E27FC236}">
                <a16:creationId xmlns:a16="http://schemas.microsoft.com/office/drawing/2014/main" id="{8DBCEA59-C97E-415B-B708-B0B71CB06728}"/>
              </a:ext>
            </a:extLst>
          </p:cNvPr>
          <p:cNvPicPr>
            <a:picLocks noChangeAspect="1"/>
          </p:cNvPicPr>
          <p:nvPr/>
        </p:nvPicPr>
        <p:blipFill>
          <a:blip r:embed="rId2"/>
          <a:stretch>
            <a:fillRect/>
          </a:stretch>
        </p:blipFill>
        <p:spPr>
          <a:xfrm>
            <a:off x="4852173" y="4587161"/>
            <a:ext cx="1541888" cy="1905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119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7392" y="1153571"/>
            <a:ext cx="3478004" cy="4461163"/>
          </a:xfrm>
        </p:spPr>
        <p:txBody>
          <a:bodyPr vert="horz" lIns="91440" tIns="45720" rIns="91440" bIns="45720" rtlCol="0" anchor="ctr">
            <a:noAutofit/>
          </a:bodyPr>
          <a:lstStyle/>
          <a:p>
            <a:pPr algn="ctr"/>
            <a:r>
              <a:rPr lang="en-US" sz="5400" kern="1200">
                <a:solidFill>
                  <a:srgbClr val="FFFFFF"/>
                </a:solidFill>
                <a:effectLst>
                  <a:outerShdw blurRad="50800" dist="38100" dir="5400000" algn="t" rotWithShape="0">
                    <a:prstClr val="black">
                      <a:alpha val="40000"/>
                    </a:prstClr>
                  </a:outerShdw>
                </a:effectLst>
                <a:latin typeface="Raleway" pitchFamily="2" charset="0"/>
              </a:rPr>
              <a:t>What to do during &amp; after a Hurricane</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5138AB1C-914B-45C9-9812-4C8BB2DF4C77}"/>
              </a:ext>
            </a:extLst>
          </p:cNvPr>
          <p:cNvSpPr txBox="1"/>
          <p:nvPr/>
        </p:nvSpPr>
        <p:spPr>
          <a:xfrm>
            <a:off x="4167272" y="3152940"/>
            <a:ext cx="7602852" cy="23709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285750" indent="-285750" defTabSz="914400">
              <a:lnSpc>
                <a:spcPct val="90000"/>
              </a:lnSpc>
              <a:buClr>
                <a:schemeClr val="accent1"/>
              </a:buClr>
              <a:buFont typeface="Wingdings" pitchFamily="2" charset="2"/>
              <a:buChar char="ü"/>
            </a:pPr>
            <a:r>
              <a:rPr lang="en-US" sz="1600">
                <a:latin typeface="Raleway" pitchFamily="2" charset="0"/>
              </a:rPr>
              <a:t>Stay informed-Listen to local officials for information and special instructions.​</a:t>
            </a:r>
          </a:p>
          <a:p>
            <a:pPr marL="285750" indent="-285750" defTabSz="914400">
              <a:lnSpc>
                <a:spcPct val="90000"/>
              </a:lnSpc>
              <a:buClr>
                <a:schemeClr val="accent1"/>
              </a:buClr>
              <a:buFont typeface="Wingdings" pitchFamily="2" charset="2"/>
              <a:buChar char="ü"/>
            </a:pPr>
            <a:endParaRPr lang="en-US" sz="1600">
              <a:latin typeface="Raleway" pitchFamily="2" charset="0"/>
              <a:cs typeface="Calibri" panose="020F0502020204030204"/>
            </a:endParaRPr>
          </a:p>
          <a:p>
            <a:pPr marL="285750" indent="-285750" defTabSz="914400">
              <a:lnSpc>
                <a:spcPct val="90000"/>
              </a:lnSpc>
              <a:buClr>
                <a:schemeClr val="accent1"/>
              </a:buClr>
              <a:buFont typeface="Wingdings" pitchFamily="2" charset="2"/>
              <a:buChar char="ü"/>
            </a:pPr>
            <a:r>
              <a:rPr lang="en-US" sz="1600">
                <a:latin typeface="Raleway" pitchFamily="2" charset="0"/>
              </a:rPr>
              <a:t>Be careful during clean-up. Wear protective clothing, use appropriate face coverings or masks if cleaning mold or other debris, and maintain a physical distance of at least six feet while working with someone else. </a:t>
            </a:r>
          </a:p>
          <a:p>
            <a:pPr marL="285750" indent="-285750" defTabSz="914400">
              <a:lnSpc>
                <a:spcPct val="90000"/>
              </a:lnSpc>
              <a:buClr>
                <a:schemeClr val="accent1"/>
              </a:buClr>
              <a:buFont typeface="Wingdings" pitchFamily="2" charset="2"/>
              <a:buChar char="ü"/>
            </a:pPr>
            <a:endParaRPr lang="en-US" sz="1600">
              <a:latin typeface="Raleway" pitchFamily="2" charset="0"/>
              <a:cs typeface="Calibri" panose="020F0502020204030204"/>
            </a:endParaRPr>
          </a:p>
          <a:p>
            <a:pPr marL="285750" indent="-285750" defTabSz="914400">
              <a:lnSpc>
                <a:spcPct val="90000"/>
              </a:lnSpc>
              <a:buClr>
                <a:schemeClr val="accent1"/>
              </a:buClr>
              <a:buFont typeface="Wingdings" pitchFamily="2" charset="2"/>
              <a:buChar char="ü"/>
            </a:pPr>
            <a:r>
              <a:rPr lang="en-US" sz="1600">
                <a:latin typeface="Raleway" pitchFamily="2" charset="0"/>
              </a:rPr>
              <a:t>Do not touch electrical equipment if it is wet or if you are standing in water. If it is safe to do so, turn off electricity at the main breaker or fuse box to prevent electric shock.​</a:t>
            </a:r>
            <a:endParaRPr lang="en-US" sz="1600">
              <a:latin typeface="Raleway" pitchFamily="2" charset="0"/>
              <a:cs typeface="Calibri" panose="020F0502020204030204"/>
            </a:endParaRPr>
          </a:p>
          <a:p>
            <a:pPr marL="285750" indent="-285750" defTabSz="914400">
              <a:lnSpc>
                <a:spcPct val="90000"/>
              </a:lnSpc>
              <a:buClr>
                <a:schemeClr val="accent1"/>
              </a:buClr>
              <a:buFont typeface="Wingdings" pitchFamily="2" charset="2"/>
              <a:buChar char="ü"/>
            </a:pPr>
            <a:endParaRPr lang="en-US" sz="1600">
              <a:latin typeface="Raleway" pitchFamily="2" charset="0"/>
              <a:cs typeface="Calibri" panose="020F0502020204030204"/>
            </a:endParaRPr>
          </a:p>
          <a:p>
            <a:pPr marL="285750" indent="-285750" defTabSz="914400">
              <a:lnSpc>
                <a:spcPct val="90000"/>
              </a:lnSpc>
              <a:buClr>
                <a:schemeClr val="accent1"/>
              </a:buClr>
              <a:buFont typeface="Wingdings" pitchFamily="2" charset="2"/>
              <a:buChar char="ü"/>
            </a:pPr>
            <a:r>
              <a:rPr lang="en-US" sz="1600">
                <a:latin typeface="Raleway" pitchFamily="2" charset="0"/>
              </a:rPr>
              <a:t>Avoid stepping or driving in flood water, which can contain dangerous debris. </a:t>
            </a:r>
            <a:endParaRPr lang="en-US" sz="1600">
              <a:latin typeface="Raleway" pitchFamily="2" charset="0"/>
              <a:cs typeface="Calibri" panose="020F0502020204030204"/>
            </a:endParaRPr>
          </a:p>
          <a:p>
            <a:pPr marL="285750" indent="-285750" defTabSz="914400">
              <a:lnSpc>
                <a:spcPct val="90000"/>
              </a:lnSpc>
              <a:buClr>
                <a:schemeClr val="accent1"/>
              </a:buClr>
              <a:buFont typeface="Wingdings" pitchFamily="2" charset="2"/>
              <a:buChar char="ü"/>
            </a:pPr>
            <a:endParaRPr lang="en-US" sz="1600">
              <a:latin typeface="Raleway" pitchFamily="2" charset="0"/>
              <a:cs typeface="Calibri" panose="020F0502020204030204"/>
            </a:endParaRPr>
          </a:p>
          <a:p>
            <a:pPr marL="285750" indent="-285750" defTabSz="914400">
              <a:lnSpc>
                <a:spcPct val="90000"/>
              </a:lnSpc>
              <a:buClr>
                <a:schemeClr val="accent1"/>
              </a:buClr>
              <a:buFont typeface="Wingdings" pitchFamily="2" charset="2"/>
              <a:buChar char="ü"/>
            </a:pPr>
            <a:r>
              <a:rPr lang="en-US" sz="1600">
                <a:latin typeface="Raleway" pitchFamily="2" charset="0"/>
              </a:rPr>
              <a:t>TEXT! Phone systems are often down or busy after a disaster. Use text messages or social media to communicate with family and friends.</a:t>
            </a:r>
            <a:endParaRPr lang="en-US" sz="1600">
              <a:latin typeface="Raleway" pitchFamily="2" charset="0"/>
              <a:cs typeface="Calibri" panose="020F0502020204030204"/>
            </a:endParaRPr>
          </a:p>
          <a:p>
            <a:pPr marL="285750" indent="-285750" defTabSz="914400">
              <a:lnSpc>
                <a:spcPct val="90000"/>
              </a:lnSpc>
              <a:spcBef>
                <a:spcPts val="1000"/>
              </a:spcBef>
              <a:buClr>
                <a:schemeClr val="accent1"/>
              </a:buClr>
              <a:buFont typeface="Wingdings" pitchFamily="2" charset="2"/>
              <a:buChar char="ü"/>
            </a:pPr>
            <a:r>
              <a:rPr lang="en-US" sz="1600">
                <a:latin typeface="Raleway" pitchFamily="2" charset="0"/>
              </a:rPr>
              <a:t>Check on your family and friends. </a:t>
            </a:r>
            <a:endParaRPr lang="en-US" sz="1600">
              <a:latin typeface="Raleway" pitchFamily="2" charset="0"/>
              <a:cs typeface="Calibri" panose="020F0502020204030204"/>
            </a:endParaRPr>
          </a:p>
        </p:txBody>
      </p:sp>
      <p:sp>
        <p:nvSpPr>
          <p:cNvPr id="4" name="Rectangle 3"/>
          <p:cNvSpPr/>
          <p:nvPr/>
        </p:nvSpPr>
        <p:spPr>
          <a:xfrm>
            <a:off x="446114" y="1538679"/>
            <a:ext cx="9928169" cy="5319322"/>
          </a:xfrm>
          <a:prstGeom prst="rect">
            <a:avLst/>
          </a:prstGeom>
        </p:spPr>
        <p:txBody>
          <a:bodyPr vert="horz" lIns="91440" tIns="45720" rIns="91440" bIns="45720" rtlCol="0" anchor="t">
            <a:noAutofit/>
          </a:bodyPr>
          <a:lstStyle/>
          <a:p>
            <a:pPr marL="344170" indent="-344170">
              <a:spcBef>
                <a:spcPts val="1000"/>
              </a:spcBef>
              <a:buClr>
                <a:schemeClr val="accent1"/>
              </a:buClr>
              <a:buSzPct val="80000"/>
              <a:buFont typeface="Wingdings 3" charset="2"/>
              <a:buChar char=""/>
            </a:pPr>
            <a:endParaRPr lang="en-US" sz="2000">
              <a:cs typeface="Arial"/>
            </a:endParaRPr>
          </a:p>
        </p:txBody>
      </p:sp>
      <p:sp>
        <p:nvSpPr>
          <p:cNvPr id="5" name="TextBox 4">
            <a:extLst>
              <a:ext uri="{FF2B5EF4-FFF2-40B4-BE49-F238E27FC236}">
                <a16:creationId xmlns:a16="http://schemas.microsoft.com/office/drawing/2014/main" id="{73B47AC6-4668-0E47-A704-5584A935912E}"/>
              </a:ext>
            </a:extLst>
          </p:cNvPr>
          <p:cNvSpPr txBox="1"/>
          <p:nvPr/>
        </p:nvSpPr>
        <p:spPr>
          <a:xfrm>
            <a:off x="4030983" y="312135"/>
            <a:ext cx="7602852" cy="1550168"/>
          </a:xfrm>
          <a:prstGeom prst="rect">
            <a:avLst/>
          </a:prstGeom>
          <a:noFill/>
        </p:spPr>
        <p:txBody>
          <a:bodyPr wrap="square" rtlCol="0">
            <a:spAutoFit/>
          </a:bodyPr>
          <a:lstStyle/>
          <a:p>
            <a:pPr marL="401320" indent="-285750" defTabSz="914400">
              <a:lnSpc>
                <a:spcPct val="90000"/>
              </a:lnSpc>
              <a:spcBef>
                <a:spcPts val="1000"/>
              </a:spcBef>
              <a:buClr>
                <a:schemeClr val="accent1"/>
              </a:buClr>
              <a:buSzPct val="80000"/>
              <a:buFont typeface="Wingdings" pitchFamily="2" charset="2"/>
              <a:buChar char="ü"/>
            </a:pPr>
            <a:r>
              <a:rPr lang="en-US" sz="2400" dirty="0">
                <a:latin typeface="Raleway" pitchFamily="2" charset="0"/>
              </a:rPr>
              <a:t>Pay attention to emergency information and alerts.</a:t>
            </a:r>
          </a:p>
          <a:p>
            <a:pPr marL="401320" indent="-285750" defTabSz="914400">
              <a:lnSpc>
                <a:spcPct val="90000"/>
              </a:lnSpc>
              <a:spcBef>
                <a:spcPts val="1000"/>
              </a:spcBef>
              <a:buClr>
                <a:schemeClr val="accent1"/>
              </a:buClr>
              <a:buSzPct val="80000"/>
              <a:buFont typeface="Wingdings" pitchFamily="2" charset="2"/>
              <a:buChar char="ü"/>
            </a:pPr>
            <a:r>
              <a:rPr lang="en-US" sz="2400" dirty="0">
                <a:latin typeface="Raleway" pitchFamily="2" charset="0"/>
              </a:rPr>
              <a:t>Determine how best to protect yourself from high winds and flooding</a:t>
            </a:r>
            <a:r>
              <a:rPr lang="en-US" sz="1600" dirty="0">
                <a:latin typeface="Raleway" pitchFamily="2" charset="0"/>
              </a:rPr>
              <a:t>.</a:t>
            </a:r>
          </a:p>
        </p:txBody>
      </p:sp>
      <p:cxnSp>
        <p:nvCxnSpPr>
          <p:cNvPr id="8" name="Straight Connector 7">
            <a:extLst>
              <a:ext uri="{FF2B5EF4-FFF2-40B4-BE49-F238E27FC236}">
                <a16:creationId xmlns:a16="http://schemas.microsoft.com/office/drawing/2014/main" id="{32A9F8A7-2C1D-5749-B6BC-066EA9E6FF63}"/>
              </a:ext>
            </a:extLst>
          </p:cNvPr>
          <p:cNvCxnSpPr/>
          <p:nvPr/>
        </p:nvCxnSpPr>
        <p:spPr>
          <a:xfrm>
            <a:off x="4167272" y="2060028"/>
            <a:ext cx="7466563"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6094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a:bodyPr>
          <a:lstStyle/>
          <a:p>
            <a:pPr algn="ctr"/>
            <a:r>
              <a:rPr lang="en-US" sz="72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Family Plan</a:t>
            </a:r>
          </a:p>
        </p:txBody>
      </p:sp>
      <p:sp>
        <p:nvSpPr>
          <p:cNvPr id="3" name="Rectangle 2"/>
          <p:cNvSpPr/>
          <p:nvPr/>
        </p:nvSpPr>
        <p:spPr>
          <a:xfrm>
            <a:off x="4965431" y="2438401"/>
            <a:ext cx="6586489" cy="2974428"/>
          </a:xfrm>
          <a:prstGeom prst="rect">
            <a:avLst/>
          </a:prstGeom>
        </p:spPr>
        <p:txBody>
          <a:bodyPr vert="horz" lIns="91440" tIns="45720" rIns="91440" bIns="45720" rtlCol="0">
            <a:noAutofit/>
          </a:bodyPr>
          <a:lstStyle/>
          <a:p>
            <a:pPr marL="344170" indent="-228600" defTabSz="914400">
              <a:lnSpc>
                <a:spcPct val="90000"/>
              </a:lnSpc>
              <a:spcBef>
                <a:spcPts val="1000"/>
              </a:spcBef>
              <a:buClr>
                <a:schemeClr val="accent1"/>
              </a:buClr>
              <a:buSzPct val="80000"/>
              <a:buFont typeface="Arial" panose="020B0604020202020204" pitchFamily="34" charset="0"/>
              <a:buChar char="•"/>
            </a:pPr>
            <a:r>
              <a:rPr lang="en-US" sz="2400">
                <a:latin typeface="Raleway" pitchFamily="2" charset="0"/>
              </a:rPr>
              <a:t>Set up a family meeting place. Pick at least two places to meet your family.</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a:latin typeface="Raleway" pitchFamily="2" charset="0"/>
              </a:rPr>
              <a:t>Meet outside your home in case of an emergency or at a friend’s or neighbor’s house in case you can’t return home.</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a:latin typeface="Raleway" pitchFamily="2" charset="0"/>
              </a:rPr>
              <a:t>Be sure that everyone know the address and phone numbers for each of your meet-up locations.</a:t>
            </a:r>
          </a:p>
        </p:txBody>
      </p:sp>
      <p:pic>
        <p:nvPicPr>
          <p:cNvPr id="5" name="Picture 4" descr="Keys to a home">
            <a:extLst>
              <a:ext uri="{FF2B5EF4-FFF2-40B4-BE49-F238E27FC236}">
                <a16:creationId xmlns:a16="http://schemas.microsoft.com/office/drawing/2014/main" id="{8ADFFC98-6FA0-40F7-AFFB-7DB5805BD076}"/>
              </a:ext>
            </a:extLst>
          </p:cNvPr>
          <p:cNvPicPr>
            <a:picLocks noChangeAspect="1"/>
          </p:cNvPicPr>
          <p:nvPr/>
        </p:nvPicPr>
        <p:blipFill rotWithShape="1">
          <a:blip r:embed="rId2"/>
          <a:srcRect l="40661" r="14223" b="4"/>
          <a:stretch/>
        </p:blipFill>
        <p:spPr>
          <a:xfrm>
            <a:off x="20" y="10"/>
            <a:ext cx="4635571" cy="6857990"/>
          </a:xfrm>
          <a:prstGeom prst="rect">
            <a:avLst/>
          </a:prstGeom>
          <a:ln>
            <a:noFill/>
          </a:ln>
          <a:effectLst>
            <a:softEdge rad="112500"/>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99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78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71" y="384133"/>
            <a:ext cx="8596668" cy="1320800"/>
          </a:xfrm>
        </p:spPr>
        <p:txBody>
          <a:bodyPr>
            <a:normAutofit/>
          </a:bodyPr>
          <a:lstStyle/>
          <a:p>
            <a:pPr algn="ctr"/>
            <a:r>
              <a:rPr lang="en-US" sz="8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Disaster Kit</a:t>
            </a:r>
            <a:endParaRPr lang="en-US" sz="8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ndalus" panose="02020603050405020304" pitchFamily="18" charset="-78"/>
              <a:cs typeface="Andalus" panose="02020603050405020304" pitchFamily="18" charset="-78"/>
            </a:endParaRPr>
          </a:p>
        </p:txBody>
      </p:sp>
      <p:sp>
        <p:nvSpPr>
          <p:cNvPr id="3" name="Rectangle 2"/>
          <p:cNvSpPr/>
          <p:nvPr/>
        </p:nvSpPr>
        <p:spPr>
          <a:xfrm>
            <a:off x="128297" y="1697444"/>
            <a:ext cx="9081370" cy="4801314"/>
          </a:xfrm>
          <a:prstGeom prst="rect">
            <a:avLst/>
          </a:prstGeom>
        </p:spPr>
        <p:txBody>
          <a:bodyPr wrap="square">
            <a:spAutoFit/>
          </a:bodyPr>
          <a:lstStyle/>
          <a:p>
            <a:pPr marL="457200" indent="-457200">
              <a:buClr>
                <a:schemeClr val="accent1"/>
              </a:buClr>
              <a:buFont typeface="Wingdings" panose="05000000000000000000" pitchFamily="2" charset="2"/>
              <a:buChar char="ü"/>
            </a:pPr>
            <a:r>
              <a:rPr lang="en-US" sz="2800">
                <a:latin typeface="Raleway" pitchFamily="2" charset="0"/>
              </a:rPr>
              <a:t>Clothes and shoes			</a:t>
            </a:r>
          </a:p>
          <a:p>
            <a:pPr marL="457200" indent="-457200">
              <a:buClr>
                <a:schemeClr val="accent1"/>
              </a:buClr>
              <a:buFont typeface="Wingdings" panose="05000000000000000000" pitchFamily="2" charset="2"/>
              <a:buChar char="ü"/>
            </a:pPr>
            <a:r>
              <a:rPr lang="en-US" sz="2800">
                <a:latin typeface="Raleway" pitchFamily="2" charset="0"/>
              </a:rPr>
              <a:t>Extra set of car keys	</a:t>
            </a:r>
          </a:p>
          <a:p>
            <a:pPr marL="457200" indent="-457200">
              <a:buClr>
                <a:schemeClr val="accent1"/>
              </a:buClr>
              <a:buFont typeface="Wingdings" panose="05000000000000000000" pitchFamily="2" charset="2"/>
              <a:buChar char="ü"/>
            </a:pPr>
            <a:r>
              <a:rPr lang="en-US" sz="2800">
                <a:latin typeface="Raleway" pitchFamily="2" charset="0"/>
              </a:rPr>
              <a:t>Blanket or sleeping bag		</a:t>
            </a:r>
          </a:p>
          <a:p>
            <a:pPr marL="457200" indent="-457200">
              <a:buClr>
                <a:schemeClr val="accent1"/>
              </a:buClr>
              <a:buFont typeface="Wingdings" panose="05000000000000000000" pitchFamily="2" charset="2"/>
              <a:buChar char="ü"/>
            </a:pPr>
            <a:r>
              <a:rPr lang="en-US" sz="2800">
                <a:latin typeface="Raleway" pitchFamily="2" charset="0"/>
              </a:rPr>
              <a:t>Emergency contact numbers</a:t>
            </a:r>
          </a:p>
          <a:p>
            <a:pPr marL="457200" indent="-457200">
              <a:buClr>
                <a:schemeClr val="accent1"/>
              </a:buClr>
              <a:buFont typeface="Wingdings" panose="05000000000000000000" pitchFamily="2" charset="2"/>
              <a:buChar char="ü"/>
            </a:pPr>
            <a:r>
              <a:rPr lang="en-US" sz="2800">
                <a:latin typeface="Raleway" pitchFamily="2" charset="0"/>
              </a:rPr>
              <a:t>Non-perishable food		</a:t>
            </a:r>
          </a:p>
          <a:p>
            <a:pPr marL="457200" indent="-457200">
              <a:buClr>
                <a:schemeClr val="accent1"/>
              </a:buClr>
              <a:buFont typeface="Wingdings" panose="05000000000000000000" pitchFamily="2" charset="2"/>
              <a:buChar char="ü"/>
            </a:pPr>
            <a:r>
              <a:rPr lang="en-US" sz="2800">
                <a:latin typeface="Raleway" pitchFamily="2" charset="0"/>
              </a:rPr>
              <a:t>Sanitation supplies</a:t>
            </a:r>
          </a:p>
          <a:p>
            <a:pPr marL="457200" indent="-457200">
              <a:buClr>
                <a:schemeClr val="accent1"/>
              </a:buClr>
              <a:buFont typeface="Wingdings" panose="05000000000000000000" pitchFamily="2" charset="2"/>
              <a:buChar char="ü"/>
            </a:pPr>
            <a:r>
              <a:rPr lang="en-US" sz="2800">
                <a:latin typeface="Raleway" pitchFamily="2" charset="0"/>
              </a:rPr>
              <a:t>Water				</a:t>
            </a:r>
          </a:p>
          <a:p>
            <a:pPr marL="457200" indent="-457200">
              <a:buClr>
                <a:schemeClr val="accent1"/>
              </a:buClr>
              <a:buFont typeface="Wingdings" panose="05000000000000000000" pitchFamily="2" charset="2"/>
              <a:buChar char="ü"/>
            </a:pPr>
            <a:r>
              <a:rPr lang="en-US" sz="2800">
                <a:latin typeface="Raleway" pitchFamily="2" charset="0"/>
              </a:rPr>
              <a:t>Family board games</a:t>
            </a:r>
          </a:p>
          <a:p>
            <a:pPr marL="457200" indent="-457200">
              <a:buClr>
                <a:schemeClr val="accent1"/>
              </a:buClr>
              <a:buFont typeface="Wingdings" panose="05000000000000000000" pitchFamily="2" charset="2"/>
              <a:buChar char="ü"/>
            </a:pPr>
            <a:r>
              <a:rPr lang="en-US" sz="2800">
                <a:latin typeface="Raleway" pitchFamily="2" charset="0"/>
              </a:rPr>
              <a:t>Masks</a:t>
            </a:r>
          </a:p>
          <a:p>
            <a:pPr marL="457200" indent="-457200">
              <a:buClr>
                <a:schemeClr val="accent1"/>
              </a:buClr>
              <a:buFont typeface="Wingdings" panose="05000000000000000000" pitchFamily="2" charset="2"/>
              <a:buChar char="ü"/>
            </a:pPr>
            <a:r>
              <a:rPr lang="en-US" sz="2800">
                <a:latin typeface="Raleway" pitchFamily="2" charset="0"/>
              </a:rPr>
              <a:t>Hand Sanitizer</a:t>
            </a:r>
          </a:p>
          <a:p>
            <a:pPr marL="457200" indent="-457200">
              <a:buFont typeface="Wingdings" panose="05000000000000000000" pitchFamily="2" charset="2"/>
              <a:buChar char="ü"/>
            </a:pPr>
            <a:endParaRPr lang="en-US" sz="2600"/>
          </a:p>
        </p:txBody>
      </p:sp>
      <p:sp>
        <p:nvSpPr>
          <p:cNvPr id="5" name="Rectangle 4"/>
          <p:cNvSpPr/>
          <p:nvPr/>
        </p:nvSpPr>
        <p:spPr>
          <a:xfrm>
            <a:off x="4668982" y="3674703"/>
            <a:ext cx="4209010" cy="3108543"/>
          </a:xfrm>
          <a:prstGeom prst="rect">
            <a:avLst/>
          </a:prstGeom>
        </p:spPr>
        <p:txBody>
          <a:bodyPr wrap="square">
            <a:spAutoFit/>
          </a:bodyPr>
          <a:lstStyle/>
          <a:p>
            <a:pPr marL="457200" indent="-457200">
              <a:buClr>
                <a:schemeClr val="accent1"/>
              </a:buClr>
              <a:buFont typeface="Wingdings" panose="05000000000000000000" pitchFamily="2" charset="2"/>
              <a:buChar char="ü"/>
            </a:pPr>
            <a:r>
              <a:rPr lang="en-US" sz="2800">
                <a:latin typeface="Raleway" pitchFamily="2" charset="0"/>
              </a:rPr>
              <a:t>Cash</a:t>
            </a:r>
          </a:p>
          <a:p>
            <a:pPr marL="457200" indent="-457200">
              <a:buClr>
                <a:schemeClr val="accent1"/>
              </a:buClr>
              <a:buFont typeface="Wingdings" panose="05000000000000000000" pitchFamily="2" charset="2"/>
              <a:buChar char="ü"/>
            </a:pPr>
            <a:r>
              <a:rPr lang="en-US" sz="2800">
                <a:latin typeface="Raleway" pitchFamily="2" charset="0"/>
              </a:rPr>
              <a:t>First aid kit</a:t>
            </a:r>
          </a:p>
          <a:p>
            <a:pPr marL="457200" indent="-457200">
              <a:buClr>
                <a:schemeClr val="accent1"/>
              </a:buClr>
              <a:buFont typeface="Wingdings" panose="05000000000000000000" pitchFamily="2" charset="2"/>
              <a:buChar char="ü"/>
            </a:pPr>
            <a:r>
              <a:rPr lang="en-US" sz="2800">
                <a:latin typeface="Raleway" pitchFamily="2" charset="0"/>
              </a:rPr>
              <a:t>Flashlight</a:t>
            </a:r>
          </a:p>
          <a:p>
            <a:pPr marL="457200" indent="-457200">
              <a:buClr>
                <a:schemeClr val="accent1"/>
              </a:buClr>
              <a:buFont typeface="Wingdings" panose="05000000000000000000" pitchFamily="2" charset="2"/>
              <a:buChar char="ü"/>
            </a:pPr>
            <a:r>
              <a:rPr lang="en-US" sz="2800">
                <a:latin typeface="Raleway" pitchFamily="2" charset="0"/>
              </a:rPr>
              <a:t>Radio with extra batteries</a:t>
            </a:r>
          </a:p>
          <a:p>
            <a:pPr marL="457200" indent="-457200">
              <a:buClr>
                <a:schemeClr val="accent1"/>
              </a:buClr>
              <a:buFont typeface="Wingdings" panose="05000000000000000000" pitchFamily="2" charset="2"/>
              <a:buChar char="ü"/>
            </a:pPr>
            <a:r>
              <a:rPr lang="en-US" sz="2800">
                <a:latin typeface="Raleway" pitchFamily="2" charset="0"/>
              </a:rPr>
              <a:t>Baby supplies</a:t>
            </a:r>
          </a:p>
          <a:p>
            <a:pPr marL="457200" indent="-457200">
              <a:buClr>
                <a:schemeClr val="accent1"/>
              </a:buClr>
              <a:buFont typeface="Wingdings" panose="05000000000000000000" pitchFamily="2" charset="2"/>
              <a:buChar char="ü"/>
            </a:pPr>
            <a:r>
              <a:rPr lang="en-US" sz="2800">
                <a:latin typeface="Raleway" pitchFamily="2" charset="0"/>
              </a:rPr>
              <a:t>Medication</a:t>
            </a:r>
            <a:endParaRPr lang="en-VI" sz="2800">
              <a:latin typeface="Raleway" pitchFamily="2" charset="0"/>
            </a:endParaRPr>
          </a:p>
        </p:txBody>
      </p:sp>
      <p:pic>
        <p:nvPicPr>
          <p:cNvPr id="6" name="Picture 4" descr="Text&#10;&#10;Description automatically generated">
            <a:extLst>
              <a:ext uri="{FF2B5EF4-FFF2-40B4-BE49-F238E27FC236}">
                <a16:creationId xmlns:a16="http://schemas.microsoft.com/office/drawing/2014/main" id="{23E5C868-8F13-4EB2-A4F4-881BE10A6585}"/>
              </a:ext>
            </a:extLst>
          </p:cNvPr>
          <p:cNvPicPr>
            <a:picLocks noChangeAspect="1"/>
          </p:cNvPicPr>
          <p:nvPr/>
        </p:nvPicPr>
        <p:blipFill>
          <a:blip r:embed="rId2"/>
          <a:stretch>
            <a:fillRect/>
          </a:stretch>
        </p:blipFill>
        <p:spPr>
          <a:xfrm>
            <a:off x="8200234" y="384132"/>
            <a:ext cx="3571556" cy="5655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4" name="Straight Arrow Connector 3">
            <a:extLst>
              <a:ext uri="{FF2B5EF4-FFF2-40B4-BE49-F238E27FC236}">
                <a16:creationId xmlns:a16="http://schemas.microsoft.com/office/drawing/2014/main" id="{A88B33CB-B4A0-4BBB-BBD1-2B95F553DF46}"/>
              </a:ext>
            </a:extLst>
          </p:cNvPr>
          <p:cNvCxnSpPr/>
          <p:nvPr/>
        </p:nvCxnSpPr>
        <p:spPr>
          <a:xfrm flipV="1">
            <a:off x="1408721" y="1604106"/>
            <a:ext cx="6213229" cy="1"/>
          </a:xfrm>
          <a:prstGeom prst="straightConnector1">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925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200E-CBCC-4F7E-BAF9-15F65B249021}"/>
              </a:ext>
            </a:extLst>
          </p:cNvPr>
          <p:cNvSpPr>
            <a:spLocks noGrp="1"/>
          </p:cNvSpPr>
          <p:nvPr>
            <p:ph type="title"/>
          </p:nvPr>
        </p:nvSpPr>
        <p:spPr>
          <a:xfrm>
            <a:off x="4353628" y="263451"/>
            <a:ext cx="7464511" cy="1272386"/>
          </a:xfrm>
        </p:spPr>
        <p:txBody>
          <a:bodyPr vert="horz" lIns="91440" tIns="45720" rIns="91440" bIns="45720" rtlCol="0" anchor="t">
            <a:noAutofit/>
          </a:bodyPr>
          <a:lstStyle/>
          <a:p>
            <a:r>
              <a:rPr 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rPr>
              <a:t>What is an Earthquake?</a:t>
            </a:r>
          </a:p>
        </p:txBody>
      </p:sp>
      <p:graphicFrame>
        <p:nvGraphicFramePr>
          <p:cNvPr id="11" name="Content Placeholder 2">
            <a:extLst>
              <a:ext uri="{FF2B5EF4-FFF2-40B4-BE49-F238E27FC236}">
                <a16:creationId xmlns:a16="http://schemas.microsoft.com/office/drawing/2014/main" id="{449DF211-1E52-439C-A230-A5B29A837346}"/>
              </a:ext>
            </a:extLst>
          </p:cNvPr>
          <p:cNvGraphicFramePr>
            <a:graphicFrameLocks noGrp="1"/>
          </p:cNvGraphicFramePr>
          <p:nvPr>
            <p:ph idx="1"/>
            <p:extLst>
              <p:ext uri="{D42A27DB-BD31-4B8C-83A1-F6EECF244321}">
                <p14:modId xmlns:p14="http://schemas.microsoft.com/office/powerpoint/2010/main" val="3835827578"/>
              </p:ext>
            </p:extLst>
          </p:nvPr>
        </p:nvGraphicFramePr>
        <p:xfrm>
          <a:off x="4353628" y="1089656"/>
          <a:ext cx="6989468" cy="5504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4" descr="A picture containing diagram&#10;&#10;Description automatically generated">
            <a:extLst>
              <a:ext uri="{FF2B5EF4-FFF2-40B4-BE49-F238E27FC236}">
                <a16:creationId xmlns:a16="http://schemas.microsoft.com/office/drawing/2014/main" id="{182A5442-C7F1-4A5C-8FC2-3C983021643F}"/>
              </a:ext>
            </a:extLst>
          </p:cNvPr>
          <p:cNvPicPr>
            <a:picLocks noChangeAspect="1"/>
          </p:cNvPicPr>
          <p:nvPr/>
        </p:nvPicPr>
        <p:blipFill>
          <a:blip r:embed="rId7"/>
          <a:stretch>
            <a:fillRect/>
          </a:stretch>
        </p:blipFill>
        <p:spPr>
          <a:xfrm>
            <a:off x="107739" y="611937"/>
            <a:ext cx="4181785" cy="5449836"/>
          </a:xfrm>
          <a:prstGeom prst="rect">
            <a:avLst/>
          </a:prstGeom>
          <a:ln>
            <a:noFill/>
          </a:ln>
          <a:effectLst>
            <a:softEdge rad="112500"/>
          </a:effectLst>
        </p:spPr>
      </p:pic>
    </p:spTree>
    <p:extLst>
      <p:ext uri="{BB962C8B-B14F-4D97-AF65-F5344CB8AC3E}">
        <p14:creationId xmlns:p14="http://schemas.microsoft.com/office/powerpoint/2010/main" val="14098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56826" y="1112969"/>
            <a:ext cx="3937298" cy="4166010"/>
          </a:xfrm>
        </p:spPr>
        <p:txBody>
          <a:bodyPr vert="horz" lIns="91440" tIns="45720" rIns="91440" bIns="45720" rtlCol="0" anchor="ctr">
            <a:normAutofit/>
          </a:bodyPr>
          <a:lstStyle/>
          <a:p>
            <a:pPr algn="ctr"/>
            <a:r>
              <a:rPr lang="en-US" sz="8800" kern="1200">
                <a:solidFill>
                  <a:srgbClr val="FFFFFF"/>
                </a:solidFill>
                <a:effectLst>
                  <a:outerShdw blurRad="50800" dist="38100" dir="5400000" algn="t" rotWithShape="0">
                    <a:prstClr val="black">
                      <a:alpha val="40000"/>
                    </a:prstClr>
                  </a:outerShdw>
                </a:effectLst>
                <a:latin typeface="+mj-lt"/>
                <a:ea typeface="+mj-ea"/>
                <a:cs typeface="+mj-cs"/>
              </a:rPr>
              <a:t>What To Do</a:t>
            </a:r>
          </a:p>
        </p:txBody>
      </p:sp>
      <p:sp>
        <p:nvSpPr>
          <p:cNvPr id="10"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a:extLst>
              <a:ext uri="{FF2B5EF4-FFF2-40B4-BE49-F238E27FC236}">
                <a16:creationId xmlns:a16="http://schemas.microsoft.com/office/drawing/2014/main" id="{203535E1-9936-49E5-961B-98C9B2A1FF91}"/>
              </a:ext>
            </a:extLst>
          </p:cNvPr>
          <p:cNvSpPr txBox="1">
            <a:spLocks/>
          </p:cNvSpPr>
          <p:nvPr/>
        </p:nvSpPr>
        <p:spPr>
          <a:xfrm>
            <a:off x="6096000" y="586418"/>
            <a:ext cx="5257799" cy="566364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 lvl="0" indent="-285750" defTabSz="914400">
              <a:lnSpc>
                <a:spcPct val="90000"/>
              </a:lnSpc>
              <a:buClr>
                <a:srgbClr val="90C226"/>
              </a:buClr>
              <a:buFont typeface="Wingdings" panose="020B0604020202020204" pitchFamily="34" charset="0"/>
              <a:buChar char="§"/>
            </a:pPr>
            <a:r>
              <a:rPr lang="en-US" sz="2000" b="1">
                <a:solidFill>
                  <a:schemeClr val="tx1"/>
                </a:solidFill>
                <a:latin typeface="Raleway"/>
              </a:rPr>
              <a:t>Before</a:t>
            </a:r>
            <a:r>
              <a:rPr lang="en-US" sz="2000">
                <a:solidFill>
                  <a:schemeClr val="tx1"/>
                </a:solidFill>
                <a:latin typeface="Raleway"/>
              </a:rPr>
              <a:t> an earthquake occurs:</a:t>
            </a:r>
            <a:endParaRPr lang="en-US" sz="2000">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sz="1800">
                <a:solidFill>
                  <a:schemeClr val="tx1"/>
                </a:solidFill>
                <a:latin typeface="Raleway"/>
              </a:rPr>
              <a:t>Secure items that could fall or move and cause injuries or damage (e.g., bookshelves, mirrors, televisions, computers). Move beds or other places people sit or lie on. Practice how to </a:t>
            </a:r>
            <a:r>
              <a:rPr lang="en-US" sz="1800" b="1">
                <a:solidFill>
                  <a:schemeClr val="tx1"/>
                </a:solidFill>
                <a:latin typeface="Raleway"/>
              </a:rPr>
              <a:t>Drop, Cover, and Hold On!</a:t>
            </a:r>
            <a:endParaRPr lang="en-US" sz="1800">
              <a:solidFill>
                <a:schemeClr val="tx1"/>
              </a:solidFill>
              <a:latin typeface="Raleway"/>
              <a:cs typeface="Calibri" panose="020F0502020204030204"/>
            </a:endParaRPr>
          </a:p>
          <a:p>
            <a:pPr marL="57150" lvl="0" indent="-285750" defTabSz="914400">
              <a:lnSpc>
                <a:spcPct val="90000"/>
              </a:lnSpc>
              <a:buClr>
                <a:srgbClr val="90C226"/>
              </a:buClr>
              <a:buFont typeface="Wingdings" panose="020B0604020202020204" pitchFamily="34" charset="0"/>
              <a:buChar char="§"/>
            </a:pPr>
            <a:r>
              <a:rPr lang="en-US" sz="2000" b="1">
                <a:solidFill>
                  <a:schemeClr val="tx1"/>
                </a:solidFill>
                <a:latin typeface="Raleway"/>
              </a:rPr>
              <a:t>During</a:t>
            </a:r>
            <a:r>
              <a:rPr lang="en-US" sz="2000">
                <a:solidFill>
                  <a:schemeClr val="tx1"/>
                </a:solidFill>
                <a:latin typeface="Raleway"/>
              </a:rPr>
              <a:t> an earthquake:</a:t>
            </a:r>
            <a:endParaRPr lang="en-US" sz="2000">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sz="1800" b="1">
                <a:solidFill>
                  <a:schemeClr val="tx1"/>
                </a:solidFill>
                <a:latin typeface="Raleway"/>
              </a:rPr>
              <a:t>Drop, Cover, and Hold: </a:t>
            </a:r>
            <a:r>
              <a:rPr lang="en-US" sz="1800">
                <a:solidFill>
                  <a:schemeClr val="tx1"/>
                </a:solidFill>
                <a:latin typeface="Raleway"/>
              </a:rPr>
              <a:t>Drop down onto your hands and knees so the earthquake doesn’t knock you down. Drop to the ground (before the earthquake drops you!). Cover your head and neck with your arms to protect yourself from falling debris.</a:t>
            </a:r>
            <a:endParaRPr lang="en-US" sz="1800">
              <a:solidFill>
                <a:schemeClr val="tx1"/>
              </a:solidFill>
              <a:latin typeface="Raleway"/>
              <a:cs typeface="Calibri"/>
            </a:endParaRPr>
          </a:p>
          <a:p>
            <a:pPr marL="344170" indent="-228600" defTabSz="914400">
              <a:lnSpc>
                <a:spcPct val="90000"/>
              </a:lnSpc>
              <a:buClr>
                <a:srgbClr val="90C226"/>
              </a:buClr>
              <a:buFont typeface="Wingdings" panose="020B0604020202020204" pitchFamily="34" charset="0"/>
              <a:buChar char="§"/>
            </a:pPr>
            <a:r>
              <a:rPr lang="en-US" sz="2000">
                <a:solidFill>
                  <a:schemeClr val="tx1"/>
                </a:solidFill>
                <a:latin typeface="Raleway"/>
              </a:rPr>
              <a:t> </a:t>
            </a:r>
            <a:r>
              <a:rPr lang="en-US" sz="2000" b="1">
                <a:solidFill>
                  <a:schemeClr val="tx1"/>
                </a:solidFill>
                <a:latin typeface="Raleway"/>
              </a:rPr>
              <a:t>After</a:t>
            </a:r>
            <a:r>
              <a:rPr lang="en-US" sz="2000">
                <a:solidFill>
                  <a:schemeClr val="tx1"/>
                </a:solidFill>
                <a:latin typeface="Raleway"/>
              </a:rPr>
              <a:t> an earthquake occurs:</a:t>
            </a:r>
            <a:endParaRPr lang="en-US" sz="2000">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sz="1800">
                <a:solidFill>
                  <a:schemeClr val="tx1"/>
                </a:solidFill>
                <a:latin typeface="Raleway"/>
              </a:rPr>
              <a:t>When the shaking stops, look around. If the building is damaged and there is a clear path to safety, leave the building and go to an open space away from damaged areas.</a:t>
            </a:r>
            <a:endParaRPr lang="en-US" sz="1800">
              <a:solidFill>
                <a:schemeClr val="tx1"/>
              </a:solidFill>
              <a:latin typeface="Raleway"/>
              <a:cs typeface="Calibri"/>
            </a:endParaRPr>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50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rgbClr val="ED7D31"/>
                                        </p:clrVal>
                                      </p:to>
                                    </p:set>
                                    <p:set>
                                      <p:cBhvr>
                                        <p:cTn id="7" dur="500" fill="hold"/>
                                        <p:tgtEl>
                                          <p:spTgt spid="4">
                                            <p:txEl>
                                              <p:pRg st="0" end="0"/>
                                            </p:txEl>
                                          </p:spTgt>
                                        </p:tgtEl>
                                        <p:attrNameLst>
                                          <p:attrName>fillcolor</p:attrName>
                                        </p:attrNameLst>
                                      </p:cBhvr>
                                      <p:to>
                                        <p:clrVal>
                                          <a:srgbClr val="ED7D31"/>
                                        </p:clrVal>
                                      </p:to>
                                    </p:set>
                                    <p:set>
                                      <p:cBhvr>
                                        <p:cTn id="8" dur="500" fill="hold"/>
                                        <p:tgtEl>
                                          <p:spTgt spid="4">
                                            <p:txEl>
                                              <p:pRg st="0" end="0"/>
                                            </p:txEl>
                                          </p:spTgt>
                                        </p:tgtEl>
                                        <p:attrNameLst>
                                          <p:attrName>fill.type</p:attrName>
                                        </p:attrNameLst>
                                      </p:cBhvr>
                                      <p:to>
                                        <p:strVal val="solid"/>
                                      </p:to>
                                    </p:set>
                                  </p:childTnLst>
                                </p:cTn>
                              </p:par>
                            </p:childTnLst>
                          </p:cTn>
                        </p:par>
                        <p:par>
                          <p:cTn id="9" fill="hold">
                            <p:stCondLst>
                              <p:cond delay="980"/>
                            </p:stCondLst>
                            <p:childTnLst>
                              <p:par>
                                <p:cTn id="10" presetID="16" presetClass="emph" presetSubtype="0" fill="hold" nodeType="afterEffect">
                                  <p:stCondLst>
                                    <p:cond delay="6000"/>
                                  </p:stCondLst>
                                  <p:iterate type="lt">
                                    <p:tmPct val="4000"/>
                                  </p:iterate>
                                  <p:childTnLst>
                                    <p:set>
                                      <p:cBhvr override="childStyle">
                                        <p:cTn id="11" dur="500" fill="hold"/>
                                        <p:tgtEl>
                                          <p:spTgt spid="4">
                                            <p:txEl>
                                              <p:pRg st="2" end="2"/>
                                            </p:txEl>
                                          </p:spTgt>
                                        </p:tgtEl>
                                        <p:attrNameLst>
                                          <p:attrName>style.color</p:attrName>
                                        </p:attrNameLst>
                                      </p:cBhvr>
                                      <p:to>
                                        <p:clrVal>
                                          <a:srgbClr val="ED7D31"/>
                                        </p:clrVal>
                                      </p:to>
                                    </p:set>
                                    <p:set>
                                      <p:cBhvr>
                                        <p:cTn id="12" dur="500" fill="hold"/>
                                        <p:tgtEl>
                                          <p:spTgt spid="4">
                                            <p:txEl>
                                              <p:pRg st="2" end="2"/>
                                            </p:txEl>
                                          </p:spTgt>
                                        </p:tgtEl>
                                        <p:attrNameLst>
                                          <p:attrName>fillcolor</p:attrName>
                                        </p:attrNameLst>
                                      </p:cBhvr>
                                      <p:to>
                                        <p:clrVal>
                                          <a:srgbClr val="ED7D31"/>
                                        </p:clrVal>
                                      </p:to>
                                    </p:set>
                                    <p:set>
                                      <p:cBhvr>
                                        <p:cTn id="13" dur="500" fill="hold"/>
                                        <p:tgtEl>
                                          <p:spTgt spid="4">
                                            <p:txEl>
                                              <p:pRg st="2" end="2"/>
                                            </p:txEl>
                                          </p:spTgt>
                                        </p:tgtEl>
                                        <p:attrNameLst>
                                          <p:attrName>fill.type</p:attrName>
                                        </p:attrNameLst>
                                      </p:cBhvr>
                                      <p:to>
                                        <p:strVal val="solid"/>
                                      </p:to>
                                    </p:set>
                                  </p:childTnLst>
                                </p:cTn>
                              </p:par>
                            </p:childTnLst>
                          </p:cTn>
                        </p:par>
                        <p:par>
                          <p:cTn id="14" fill="hold">
                            <p:stCondLst>
                              <p:cond delay="7840"/>
                            </p:stCondLst>
                            <p:childTnLst>
                              <p:par>
                                <p:cTn id="15" presetID="16" presetClass="emph" presetSubtype="0" fill="hold" nodeType="afterEffect">
                                  <p:stCondLst>
                                    <p:cond delay="6000"/>
                                  </p:stCondLst>
                                  <p:iterate type="lt">
                                    <p:tmPct val="4000"/>
                                  </p:iterate>
                                  <p:childTnLst>
                                    <p:set>
                                      <p:cBhvr override="childStyle">
                                        <p:cTn id="16" dur="500" fill="hold"/>
                                        <p:tgtEl>
                                          <p:spTgt spid="4">
                                            <p:txEl>
                                              <p:pRg st="4" end="4"/>
                                            </p:txEl>
                                          </p:spTgt>
                                        </p:tgtEl>
                                        <p:attrNameLst>
                                          <p:attrName>style.color</p:attrName>
                                        </p:attrNameLst>
                                      </p:cBhvr>
                                      <p:to>
                                        <p:clrVal>
                                          <a:srgbClr val="ED7D31"/>
                                        </p:clrVal>
                                      </p:to>
                                    </p:set>
                                    <p:set>
                                      <p:cBhvr>
                                        <p:cTn id="17" dur="500" fill="hold"/>
                                        <p:tgtEl>
                                          <p:spTgt spid="4">
                                            <p:txEl>
                                              <p:pRg st="4" end="4"/>
                                            </p:txEl>
                                          </p:spTgt>
                                        </p:tgtEl>
                                        <p:attrNameLst>
                                          <p:attrName>fillcolor</p:attrName>
                                        </p:attrNameLst>
                                      </p:cBhvr>
                                      <p:to>
                                        <p:clrVal>
                                          <a:srgbClr val="ED7D31"/>
                                        </p:clrVal>
                                      </p:to>
                                    </p:set>
                                    <p:set>
                                      <p:cBhvr>
                                        <p:cTn id="18" dur="500" fill="hold"/>
                                        <p:tgtEl>
                                          <p:spTgt spid="4">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3BB15A-4D4A-4D42-AA22-B9E93E9B1E49}"/>
              </a:ext>
            </a:extLst>
          </p:cNvPr>
          <p:cNvSpPr txBox="1">
            <a:spLocks/>
          </p:cNvSpPr>
          <p:nvPr/>
        </p:nvSpPr>
        <p:spPr>
          <a:xfrm>
            <a:off x="665825" y="551962"/>
            <a:ext cx="10929711" cy="82284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Earthquake Signage</a:t>
            </a:r>
          </a:p>
        </p:txBody>
      </p:sp>
      <p:pic>
        <p:nvPicPr>
          <p:cNvPr id="18" name="Picture 2" descr="Text&#10;&#10;Description automatically generated">
            <a:extLst>
              <a:ext uri="{FF2B5EF4-FFF2-40B4-BE49-F238E27FC236}">
                <a16:creationId xmlns:a16="http://schemas.microsoft.com/office/drawing/2014/main" id="{EE740534-0A40-4505-8880-2C68926DF0DD}"/>
              </a:ext>
            </a:extLst>
          </p:cNvPr>
          <p:cNvPicPr>
            <a:picLocks noChangeAspect="1"/>
          </p:cNvPicPr>
          <p:nvPr/>
        </p:nvPicPr>
        <p:blipFill>
          <a:blip r:embed="rId4"/>
          <a:stretch>
            <a:fillRect/>
          </a:stretch>
        </p:blipFill>
        <p:spPr>
          <a:xfrm>
            <a:off x="800508" y="650497"/>
            <a:ext cx="2378545" cy="5170752"/>
          </a:xfrm>
          <a:prstGeom prst="rect">
            <a:avLst/>
          </a:prstGeom>
          <a:ln>
            <a:noFill/>
          </a:ln>
          <a:effectLst>
            <a:outerShdw blurRad="292100" dist="139700" dir="2700000" algn="tl" rotWithShape="0">
              <a:srgbClr val="333333">
                <a:alpha val="65000"/>
              </a:srgbClr>
            </a:outerShdw>
          </a:effectLst>
        </p:spPr>
      </p:pic>
      <p:pic>
        <p:nvPicPr>
          <p:cNvPr id="19" name="Picture 3" descr="A close up of text on a newspaper&#10;&#10;Description automatically generated">
            <a:extLst>
              <a:ext uri="{FF2B5EF4-FFF2-40B4-BE49-F238E27FC236}">
                <a16:creationId xmlns:a16="http://schemas.microsoft.com/office/drawing/2014/main" id="{0F48279A-B268-4A3F-821E-704DB50BED21}"/>
              </a:ext>
            </a:extLst>
          </p:cNvPr>
          <p:cNvPicPr>
            <a:picLocks noChangeAspect="1"/>
          </p:cNvPicPr>
          <p:nvPr/>
        </p:nvPicPr>
        <p:blipFill>
          <a:blip r:embed="rId5"/>
          <a:stretch>
            <a:fillRect/>
          </a:stretch>
        </p:blipFill>
        <p:spPr>
          <a:xfrm>
            <a:off x="3483108" y="1687489"/>
            <a:ext cx="5180182" cy="2887950"/>
          </a:xfrm>
          <a:prstGeom prst="rect">
            <a:avLst/>
          </a:prstGeom>
          <a:ln>
            <a:noFill/>
          </a:ln>
          <a:effectLst>
            <a:outerShdw blurRad="292100" dist="139700" dir="2700000" algn="tl" rotWithShape="0">
              <a:srgbClr val="333333">
                <a:alpha val="65000"/>
              </a:srgbClr>
            </a:outerShdw>
          </a:effectLst>
        </p:spPr>
      </p:pic>
      <p:pic>
        <p:nvPicPr>
          <p:cNvPr id="20" name="Picture 4" descr="Diagram&#10;&#10;Description automatically generated">
            <a:extLst>
              <a:ext uri="{FF2B5EF4-FFF2-40B4-BE49-F238E27FC236}">
                <a16:creationId xmlns:a16="http://schemas.microsoft.com/office/drawing/2014/main" id="{D5DF83A4-A82F-4F5B-B1B2-D009FD0A1E6E}"/>
              </a:ext>
            </a:extLst>
          </p:cNvPr>
          <p:cNvPicPr>
            <a:picLocks noChangeAspect="1"/>
          </p:cNvPicPr>
          <p:nvPr/>
        </p:nvPicPr>
        <p:blipFill>
          <a:blip r:embed="rId6"/>
          <a:stretch>
            <a:fillRect/>
          </a:stretch>
        </p:blipFill>
        <p:spPr>
          <a:xfrm>
            <a:off x="9259753" y="643150"/>
            <a:ext cx="2031728" cy="5079321"/>
          </a:xfrm>
          <a:prstGeom prst="rect">
            <a:avLst/>
          </a:prstGeom>
          <a:ln>
            <a:noFill/>
          </a:ln>
          <a:effectLst>
            <a:outerShdw blurRad="292100" dist="139700" dir="2700000" algn="tl" rotWithShape="0">
              <a:srgbClr val="333333">
                <a:alpha val="65000"/>
              </a:srgbClr>
            </a:outerShdw>
          </a:effectLst>
        </p:spPr>
      </p:pic>
      <p:pic>
        <p:nvPicPr>
          <p:cNvPr id="21" name="Mic Love - VITEMA Earthquake Jingle v.2 (2)">
            <a:hlinkClick r:id="" action="ppaction://media"/>
            <a:extLst>
              <a:ext uri="{FF2B5EF4-FFF2-40B4-BE49-F238E27FC236}">
                <a16:creationId xmlns:a16="http://schemas.microsoft.com/office/drawing/2014/main" id="{3D053111-77CB-4068-99F8-0E3FD5AF5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9501" y="5596782"/>
            <a:ext cx="512996" cy="512996"/>
          </a:xfrm>
          <a:prstGeom prst="rect">
            <a:avLst/>
          </a:prstGeom>
        </p:spPr>
      </p:pic>
    </p:spTree>
    <p:extLst>
      <p:ext uri="{BB962C8B-B14F-4D97-AF65-F5344CB8AC3E}">
        <p14:creationId xmlns:p14="http://schemas.microsoft.com/office/powerpoint/2010/main" val="4215281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1748" fill="hold"/>
                                        <p:tgtEl>
                                          <p:spTgt spid="21"/>
                                        </p:tgtEl>
                                      </p:cBhvr>
                                    </p:cmd>
                                  </p:childTnLst>
                                </p:cTn>
                              </p:par>
                            </p:childTnLst>
                          </p:cTn>
                        </p:par>
                      </p:childTnLst>
                    </p:cTn>
                  </p:par>
                </p:childTnLst>
              </p:cTn>
              <p:nextCondLst>
                <p:cond evt="onClick" delay="0">
                  <p:tgtEl>
                    <p:spTgt spid="21"/>
                  </p:tgtEl>
                </p:cond>
              </p:nextCondLst>
            </p:seq>
            <p:audio>
              <p:cMediaNode>
                <p:cTn id="19"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200E-CBCC-4F7E-BAF9-15F65B249021}"/>
              </a:ext>
            </a:extLst>
          </p:cNvPr>
          <p:cNvSpPr>
            <a:spLocks noGrp="1"/>
          </p:cNvSpPr>
          <p:nvPr>
            <p:ph type="title"/>
          </p:nvPr>
        </p:nvSpPr>
        <p:spPr>
          <a:xfrm>
            <a:off x="3730990" y="231052"/>
            <a:ext cx="8909445" cy="1058181"/>
          </a:xfrm>
        </p:spPr>
        <p:txBody>
          <a:bodyPr vert="horz" lIns="91440" tIns="45720" rIns="91440" bIns="45720" rtlCol="0" anchor="t">
            <a:noAutofit/>
          </a:bodyPr>
          <a:lstStyle/>
          <a:p>
            <a:pPr algn="ctr"/>
            <a:r>
              <a:rPr lang="en-US" sz="72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Arial"/>
              </a:rPr>
              <a:t>What is a Tsunami?</a:t>
            </a:r>
          </a:p>
        </p:txBody>
      </p:sp>
      <p:graphicFrame>
        <p:nvGraphicFramePr>
          <p:cNvPr id="8" name="Content Placeholder 2">
            <a:extLst>
              <a:ext uri="{FF2B5EF4-FFF2-40B4-BE49-F238E27FC236}">
                <a16:creationId xmlns:a16="http://schemas.microsoft.com/office/drawing/2014/main" id="{DD9EDD07-52DE-4D52-8C58-1DB9D598D113}"/>
              </a:ext>
            </a:extLst>
          </p:cNvPr>
          <p:cNvGraphicFramePr>
            <a:graphicFrameLocks noGrp="1"/>
          </p:cNvGraphicFramePr>
          <p:nvPr>
            <p:ph idx="1"/>
            <p:extLst>
              <p:ext uri="{D42A27DB-BD31-4B8C-83A1-F6EECF244321}">
                <p14:modId xmlns:p14="http://schemas.microsoft.com/office/powerpoint/2010/main" val="2597211961"/>
              </p:ext>
            </p:extLst>
          </p:nvPr>
        </p:nvGraphicFramePr>
        <p:xfrm>
          <a:off x="4690979" y="1234478"/>
          <a:ext cx="6989468" cy="5504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6" descr="A close up of a flag&#10;&#10;Description automatically generated">
            <a:extLst>
              <a:ext uri="{FF2B5EF4-FFF2-40B4-BE49-F238E27FC236}">
                <a16:creationId xmlns:a16="http://schemas.microsoft.com/office/drawing/2014/main" id="{E94EA6E9-B42F-43F5-BFE2-C1610F76AD71}"/>
              </a:ext>
            </a:extLst>
          </p:cNvPr>
          <p:cNvPicPr>
            <a:picLocks noChangeAspect="1"/>
          </p:cNvPicPr>
          <p:nvPr/>
        </p:nvPicPr>
        <p:blipFill>
          <a:blip r:embed="rId7"/>
          <a:stretch>
            <a:fillRect/>
          </a:stretch>
        </p:blipFill>
        <p:spPr>
          <a:xfrm>
            <a:off x="166921" y="1101233"/>
            <a:ext cx="4221654" cy="2393682"/>
          </a:xfrm>
          <a:prstGeom prst="rect">
            <a:avLst/>
          </a:prstGeom>
        </p:spPr>
      </p:pic>
      <p:pic>
        <p:nvPicPr>
          <p:cNvPr id="6" name="Picture 7" descr="Diagram&#10;&#10;Description automatically generated">
            <a:extLst>
              <a:ext uri="{FF2B5EF4-FFF2-40B4-BE49-F238E27FC236}">
                <a16:creationId xmlns:a16="http://schemas.microsoft.com/office/drawing/2014/main" id="{DE9DAF1D-6843-4E1D-AB8E-D4D386B5939F}"/>
              </a:ext>
            </a:extLst>
          </p:cNvPr>
          <p:cNvPicPr>
            <a:picLocks noChangeAspect="1"/>
          </p:cNvPicPr>
          <p:nvPr/>
        </p:nvPicPr>
        <p:blipFill>
          <a:blip r:embed="rId8"/>
          <a:stretch>
            <a:fillRect/>
          </a:stretch>
        </p:blipFill>
        <p:spPr>
          <a:xfrm>
            <a:off x="277468" y="3836005"/>
            <a:ext cx="4221654" cy="2584668"/>
          </a:xfrm>
          <a:prstGeom prst="rect">
            <a:avLst/>
          </a:prstGeom>
        </p:spPr>
      </p:pic>
    </p:spTree>
    <p:extLst>
      <p:ext uri="{BB962C8B-B14F-4D97-AF65-F5344CB8AC3E}">
        <p14:creationId xmlns:p14="http://schemas.microsoft.com/office/powerpoint/2010/main" val="347403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00994" y="113245"/>
            <a:ext cx="3937298" cy="955528"/>
          </a:xfrm>
        </p:spPr>
        <p:txBody>
          <a:bodyPr vert="horz" lIns="91440" tIns="45720" rIns="91440" bIns="45720" rtlCol="0" anchor="ctr">
            <a:normAutofit/>
          </a:bodyPr>
          <a:lstStyle/>
          <a:p>
            <a:pPr algn="ctr"/>
            <a:r>
              <a:rPr lang="en-US" sz="6000" kern="12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a typeface="+mj-ea"/>
                <a:cs typeface="+mj-cs"/>
              </a:rPr>
              <a:t>What To Do</a:t>
            </a:r>
          </a:p>
        </p:txBody>
      </p:sp>
      <p:sp>
        <p:nvSpPr>
          <p:cNvPr id="10"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2">
            <a:extLst>
              <a:ext uri="{FF2B5EF4-FFF2-40B4-BE49-F238E27FC236}">
                <a16:creationId xmlns:a16="http://schemas.microsoft.com/office/drawing/2014/main" id="{203535E1-9936-49E5-961B-98C9B2A1FF91}"/>
              </a:ext>
            </a:extLst>
          </p:cNvPr>
          <p:cNvSpPr txBox="1">
            <a:spLocks/>
          </p:cNvSpPr>
          <p:nvPr/>
        </p:nvSpPr>
        <p:spPr>
          <a:xfrm>
            <a:off x="6320900" y="1011044"/>
            <a:ext cx="5697487" cy="5473475"/>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 indent="-285750" defTabSz="914400">
              <a:lnSpc>
                <a:spcPct val="90000"/>
              </a:lnSpc>
              <a:buClr>
                <a:srgbClr val="90C226"/>
              </a:buClr>
              <a:buFont typeface="Wingdings" panose="020B0604020202020204" pitchFamily="34" charset="0"/>
              <a:buChar char="§"/>
            </a:pPr>
            <a:r>
              <a:rPr lang="en-US" b="1">
                <a:latin typeface="Raleway"/>
              </a:rPr>
              <a:t>Before </a:t>
            </a:r>
            <a:r>
              <a:rPr lang="en-US">
                <a:latin typeface="Raleway"/>
              </a:rPr>
              <a:t>a tsunami occurs</a:t>
            </a:r>
            <a:r>
              <a:rPr lang="en-US">
                <a:solidFill>
                  <a:schemeClr val="tx1"/>
                </a:solidFill>
                <a:latin typeface="Raleway"/>
              </a:rPr>
              <a:t>:</a:t>
            </a:r>
            <a:endParaRPr lang="en-US">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a:solidFill>
                  <a:schemeClr val="tx1"/>
                </a:solidFill>
                <a:latin typeface="Raleway"/>
              </a:rPr>
              <a:t>PRACTICE your evacuation plan.</a:t>
            </a:r>
            <a:endParaRPr lang="en-US">
              <a:solidFill>
                <a:schemeClr val="tx1"/>
              </a:solidFill>
              <a:latin typeface="Raleway"/>
              <a:cs typeface="Calibri"/>
            </a:endParaRPr>
          </a:p>
          <a:p>
            <a:pPr marL="57150" lvl="0" indent="-285750" defTabSz="914400">
              <a:lnSpc>
                <a:spcPct val="90000"/>
              </a:lnSpc>
              <a:buClr>
                <a:srgbClr val="90C226"/>
              </a:buClr>
              <a:buFont typeface="Wingdings" panose="020B0604020202020204" pitchFamily="34" charset="0"/>
              <a:buChar char="§"/>
            </a:pPr>
            <a:r>
              <a:rPr lang="en-US" b="1">
                <a:solidFill>
                  <a:schemeClr val="tx1"/>
                </a:solidFill>
                <a:latin typeface="Raleway"/>
              </a:rPr>
              <a:t>During </a:t>
            </a:r>
            <a:r>
              <a:rPr lang="en-US">
                <a:solidFill>
                  <a:schemeClr val="tx1"/>
                </a:solidFill>
                <a:latin typeface="Raleway"/>
              </a:rPr>
              <a:t>a tsunami:</a:t>
            </a:r>
            <a:endParaRPr lang="en-US">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a:solidFill>
                  <a:schemeClr val="tx1"/>
                </a:solidFill>
                <a:latin typeface="Raleway"/>
              </a:rPr>
              <a:t>Stay away from the beach. If you can see the wave you are too close to escape it.</a:t>
            </a:r>
            <a:endParaRPr lang="en-US">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a:solidFill>
                  <a:schemeClr val="tx1"/>
                </a:solidFill>
                <a:latin typeface="Raleway"/>
              </a:rPr>
              <a:t>If the water is receding away from the shoreline this is nature's tsunami warning. Save yourself - not your possessions. </a:t>
            </a:r>
            <a:endParaRPr lang="en-US">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a:solidFill>
                  <a:schemeClr val="tx1"/>
                </a:solidFill>
                <a:latin typeface="Raleway"/>
              </a:rPr>
              <a:t>Follow the evacuation order issued by authorities and evacuate immediately. Take your animals with you. Move to higher ground 82 feet above sea level or go as far as 2 miles (3 kilometers) inland. If you cannot get this high or far, go as high or far as you can.</a:t>
            </a:r>
            <a:endParaRPr lang="en-US">
              <a:solidFill>
                <a:schemeClr val="tx1"/>
              </a:solidFill>
              <a:latin typeface="Raleway"/>
              <a:cs typeface="Calibri"/>
            </a:endParaRPr>
          </a:p>
          <a:p>
            <a:pPr marL="344170" indent="-228600" defTabSz="914400">
              <a:lnSpc>
                <a:spcPct val="90000"/>
              </a:lnSpc>
              <a:buClr>
                <a:srgbClr val="90C226"/>
              </a:buClr>
              <a:buFont typeface="Wingdings" panose="020B0604020202020204" pitchFamily="34" charset="0"/>
              <a:buChar char="§"/>
            </a:pPr>
            <a:r>
              <a:rPr lang="en-US">
                <a:solidFill>
                  <a:schemeClr val="tx1"/>
                </a:solidFill>
                <a:latin typeface="Raleway"/>
              </a:rPr>
              <a:t> </a:t>
            </a:r>
            <a:r>
              <a:rPr lang="en-US" b="1">
                <a:solidFill>
                  <a:schemeClr val="tx1"/>
                </a:solidFill>
                <a:latin typeface="Raleway"/>
              </a:rPr>
              <a:t>After </a:t>
            </a:r>
            <a:r>
              <a:rPr lang="en-US">
                <a:solidFill>
                  <a:schemeClr val="tx1"/>
                </a:solidFill>
                <a:latin typeface="Raleway"/>
              </a:rPr>
              <a:t>a tsunami occurs:</a:t>
            </a:r>
            <a:endParaRPr lang="en-US">
              <a:solidFill>
                <a:schemeClr val="tx1"/>
              </a:solidFill>
              <a:latin typeface="Raleway"/>
              <a:cs typeface="Calibri"/>
            </a:endParaRPr>
          </a:p>
          <a:p>
            <a:pPr marL="744220" lvl="1" defTabSz="914400">
              <a:lnSpc>
                <a:spcPct val="90000"/>
              </a:lnSpc>
              <a:buClr>
                <a:srgbClr val="90C226"/>
              </a:buClr>
              <a:buFont typeface="Wingdings" panose="020B0604020202020204" pitchFamily="34" charset="0"/>
              <a:buChar char="§"/>
            </a:pPr>
            <a:r>
              <a:rPr lang="en-US">
                <a:solidFill>
                  <a:schemeClr val="tx1"/>
                </a:solidFill>
                <a:latin typeface="Raleway"/>
              </a:rPr>
              <a:t>Once safe, monitor local news reports via battery operated radio, TV, social media, and/or cell phone text alerts for emergency information and instructions.</a:t>
            </a:r>
            <a:endParaRPr lang="en-US">
              <a:solidFill>
                <a:schemeClr val="tx1"/>
              </a:solidFill>
              <a:latin typeface="Raleway"/>
              <a:cs typeface="Calibri"/>
            </a:endParaRPr>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2" descr="Map&#10;&#10;Description automatically generated">
            <a:extLst>
              <a:ext uri="{FF2B5EF4-FFF2-40B4-BE49-F238E27FC236}">
                <a16:creationId xmlns:a16="http://schemas.microsoft.com/office/drawing/2014/main" id="{8F1FCCB5-6013-45E2-9AD1-8108E23AD4F7}"/>
              </a:ext>
            </a:extLst>
          </p:cNvPr>
          <p:cNvPicPr>
            <a:picLocks noChangeAspect="1"/>
          </p:cNvPicPr>
          <p:nvPr/>
        </p:nvPicPr>
        <p:blipFill rotWithShape="1">
          <a:blip r:embed="rId3"/>
          <a:srcRect l="4583" t="4704" r="18943" b="9551"/>
          <a:stretch/>
        </p:blipFill>
        <p:spPr>
          <a:xfrm>
            <a:off x="203708" y="783349"/>
            <a:ext cx="3065288" cy="1770007"/>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4" name="Picture 4" descr="Map&#10;&#10;Description automatically generated">
            <a:extLst>
              <a:ext uri="{FF2B5EF4-FFF2-40B4-BE49-F238E27FC236}">
                <a16:creationId xmlns:a16="http://schemas.microsoft.com/office/drawing/2014/main" id="{1DFC0DEC-DCDD-4E1A-9D30-F29B205B8005}"/>
              </a:ext>
            </a:extLst>
          </p:cNvPr>
          <p:cNvPicPr>
            <a:picLocks noChangeAspect="1"/>
          </p:cNvPicPr>
          <p:nvPr/>
        </p:nvPicPr>
        <p:blipFill rotWithShape="1">
          <a:blip r:embed="rId4"/>
          <a:srcRect l="20734" t="5315" r="2910" b="14258"/>
          <a:stretch/>
        </p:blipFill>
        <p:spPr>
          <a:xfrm>
            <a:off x="370027" y="4247863"/>
            <a:ext cx="3487289" cy="1891673"/>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5" name="Picture 3" descr="Map&#10;&#10;Description automatically generated">
            <a:extLst>
              <a:ext uri="{FF2B5EF4-FFF2-40B4-BE49-F238E27FC236}">
                <a16:creationId xmlns:a16="http://schemas.microsoft.com/office/drawing/2014/main" id="{09E8484F-D4C9-400A-8197-D1BDD2BAA0C0}"/>
              </a:ext>
            </a:extLst>
          </p:cNvPr>
          <p:cNvPicPr>
            <a:picLocks noChangeAspect="1"/>
          </p:cNvPicPr>
          <p:nvPr/>
        </p:nvPicPr>
        <p:blipFill rotWithShape="1">
          <a:blip r:embed="rId5"/>
          <a:srcRect l="20588" t="6790" r="17144" b="10016"/>
          <a:stretch/>
        </p:blipFill>
        <p:spPr>
          <a:xfrm>
            <a:off x="3469656" y="2310970"/>
            <a:ext cx="3060736" cy="1770007"/>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86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16" presetClass="emph" presetSubtype="0" fill="hold" nodeType="withEffect">
                                  <p:stCondLst>
                                    <p:cond delay="0"/>
                                  </p:stCondLst>
                                  <p:iterate type="lt">
                                    <p:tmPct val="4000"/>
                                  </p:iterate>
                                  <p:childTnLst>
                                    <p:set>
                                      <p:cBhvr override="childStyle">
                                        <p:cTn id="23" dur="500" fill="hold"/>
                                        <p:tgtEl>
                                          <p:spTgt spid="4">
                                            <p:txEl>
                                              <p:pRg st="0" end="0"/>
                                            </p:txEl>
                                          </p:spTgt>
                                        </p:tgtEl>
                                        <p:attrNameLst>
                                          <p:attrName>style.color</p:attrName>
                                        </p:attrNameLst>
                                      </p:cBhvr>
                                      <p:to>
                                        <p:clrVal>
                                          <a:srgbClr val="ED7D31"/>
                                        </p:clrVal>
                                      </p:to>
                                    </p:set>
                                    <p:set>
                                      <p:cBhvr>
                                        <p:cTn id="24" dur="500" fill="hold"/>
                                        <p:tgtEl>
                                          <p:spTgt spid="4">
                                            <p:txEl>
                                              <p:pRg st="0" end="0"/>
                                            </p:txEl>
                                          </p:spTgt>
                                        </p:tgtEl>
                                        <p:attrNameLst>
                                          <p:attrName>fillcolor</p:attrName>
                                        </p:attrNameLst>
                                      </p:cBhvr>
                                      <p:to>
                                        <p:clrVal>
                                          <a:srgbClr val="ED7D31"/>
                                        </p:clrVal>
                                      </p:to>
                                    </p:set>
                                    <p:set>
                                      <p:cBhvr>
                                        <p:cTn id="25" dur="500" fill="hold"/>
                                        <p:tgtEl>
                                          <p:spTgt spid="4">
                                            <p:txEl>
                                              <p:pRg st="0" end="0"/>
                                            </p:txEl>
                                          </p:spTgt>
                                        </p:tgtEl>
                                        <p:attrNameLst>
                                          <p:attrName>fill.type</p:attrName>
                                        </p:attrNameLst>
                                      </p:cBhvr>
                                      <p:to>
                                        <p:strVal val="solid"/>
                                      </p:to>
                                    </p:set>
                                  </p:childTnLst>
                                </p:cTn>
                              </p:par>
                            </p:childTnLst>
                          </p:cTn>
                        </p:par>
                        <p:par>
                          <p:cTn id="26" fill="hold">
                            <p:stCondLst>
                              <p:cond delay="3000"/>
                            </p:stCondLst>
                            <p:childTnLst>
                              <p:par>
                                <p:cTn id="27" presetID="16" presetClass="emph" presetSubtype="0" fill="hold" nodeType="afterEffect">
                                  <p:stCondLst>
                                    <p:cond delay="6000"/>
                                  </p:stCondLst>
                                  <p:iterate type="lt">
                                    <p:tmPct val="4000"/>
                                  </p:iterate>
                                  <p:childTnLst>
                                    <p:set>
                                      <p:cBhvr override="childStyle">
                                        <p:cTn id="28" dur="500" fill="hold"/>
                                        <p:tgtEl>
                                          <p:spTgt spid="4">
                                            <p:txEl>
                                              <p:pRg st="2" end="2"/>
                                            </p:txEl>
                                          </p:spTgt>
                                        </p:tgtEl>
                                        <p:attrNameLst>
                                          <p:attrName>style.color</p:attrName>
                                        </p:attrNameLst>
                                      </p:cBhvr>
                                      <p:to>
                                        <p:clrVal>
                                          <a:srgbClr val="ED7D31"/>
                                        </p:clrVal>
                                      </p:to>
                                    </p:set>
                                    <p:set>
                                      <p:cBhvr>
                                        <p:cTn id="29" dur="500" fill="hold"/>
                                        <p:tgtEl>
                                          <p:spTgt spid="4">
                                            <p:txEl>
                                              <p:pRg st="2" end="2"/>
                                            </p:txEl>
                                          </p:spTgt>
                                        </p:tgtEl>
                                        <p:attrNameLst>
                                          <p:attrName>fillcolor</p:attrName>
                                        </p:attrNameLst>
                                      </p:cBhvr>
                                      <p:to>
                                        <p:clrVal>
                                          <a:srgbClr val="ED7D31"/>
                                        </p:clrVal>
                                      </p:to>
                                    </p:set>
                                    <p:set>
                                      <p:cBhvr>
                                        <p:cTn id="30" dur="500" fill="hold"/>
                                        <p:tgtEl>
                                          <p:spTgt spid="4">
                                            <p:txEl>
                                              <p:pRg st="2" end="2"/>
                                            </p:txEl>
                                          </p:spTgt>
                                        </p:tgtEl>
                                        <p:attrNameLst>
                                          <p:attrName>fill.type</p:attrName>
                                        </p:attrNameLst>
                                      </p:cBhvr>
                                      <p:to>
                                        <p:strVal val="solid"/>
                                      </p:to>
                                    </p:set>
                                  </p:childTnLst>
                                </p:cTn>
                              </p:par>
                            </p:childTnLst>
                          </p:cTn>
                        </p:par>
                        <p:par>
                          <p:cTn id="31" fill="hold">
                            <p:stCondLst>
                              <p:cond delay="9780"/>
                            </p:stCondLst>
                            <p:childTnLst>
                              <p:par>
                                <p:cTn id="32" presetID="16" presetClass="emph" presetSubtype="0" fill="hold" nodeType="afterEffect">
                                  <p:stCondLst>
                                    <p:cond delay="6000"/>
                                  </p:stCondLst>
                                  <p:iterate type="lt">
                                    <p:tmPct val="4000"/>
                                  </p:iterate>
                                  <p:childTnLst>
                                    <p:set>
                                      <p:cBhvr override="childStyle">
                                        <p:cTn id="33" dur="500" fill="hold"/>
                                        <p:tgtEl>
                                          <p:spTgt spid="4">
                                            <p:txEl>
                                              <p:pRg st="6" end="6"/>
                                            </p:txEl>
                                          </p:spTgt>
                                        </p:tgtEl>
                                        <p:attrNameLst>
                                          <p:attrName>style.color</p:attrName>
                                        </p:attrNameLst>
                                      </p:cBhvr>
                                      <p:to>
                                        <p:clrVal>
                                          <a:srgbClr val="ED7D31"/>
                                        </p:clrVal>
                                      </p:to>
                                    </p:set>
                                    <p:set>
                                      <p:cBhvr>
                                        <p:cTn id="34" dur="500" fill="hold"/>
                                        <p:tgtEl>
                                          <p:spTgt spid="4">
                                            <p:txEl>
                                              <p:pRg st="6" end="6"/>
                                            </p:txEl>
                                          </p:spTgt>
                                        </p:tgtEl>
                                        <p:attrNameLst>
                                          <p:attrName>fillcolor</p:attrName>
                                        </p:attrNameLst>
                                      </p:cBhvr>
                                      <p:to>
                                        <p:clrVal>
                                          <a:srgbClr val="ED7D31"/>
                                        </p:clrVal>
                                      </p:to>
                                    </p:set>
                                    <p:set>
                                      <p:cBhvr>
                                        <p:cTn id="35" dur="500" fill="hold"/>
                                        <p:tgtEl>
                                          <p:spTgt spid="4">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23BB15A-4D4A-4D42-AA22-B9E93E9B1E49}"/>
              </a:ext>
            </a:extLst>
          </p:cNvPr>
          <p:cNvSpPr txBox="1">
            <a:spLocks/>
          </p:cNvSpPr>
          <p:nvPr/>
        </p:nvSpPr>
        <p:spPr>
          <a:xfrm>
            <a:off x="294372" y="365838"/>
            <a:ext cx="11139854" cy="9680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Tsunami Signage</a:t>
            </a:r>
          </a:p>
        </p:txBody>
      </p:sp>
      <p:pic>
        <p:nvPicPr>
          <p:cNvPr id="12" name="Picture 6" descr="Text&#10;&#10;Description automatically generated">
            <a:extLst>
              <a:ext uri="{FF2B5EF4-FFF2-40B4-BE49-F238E27FC236}">
                <a16:creationId xmlns:a16="http://schemas.microsoft.com/office/drawing/2014/main" id="{42869E36-DAC8-4BCF-A63D-3BA7F174982F}"/>
              </a:ext>
            </a:extLst>
          </p:cNvPr>
          <p:cNvPicPr>
            <a:picLocks noChangeAspect="1"/>
          </p:cNvPicPr>
          <p:nvPr/>
        </p:nvPicPr>
        <p:blipFill>
          <a:blip r:embed="rId4"/>
          <a:stretch>
            <a:fillRect/>
          </a:stretch>
        </p:blipFill>
        <p:spPr>
          <a:xfrm>
            <a:off x="3139803" y="1260918"/>
            <a:ext cx="5448992" cy="1471227"/>
          </a:xfrm>
          <a:prstGeom prst="rect">
            <a:avLst/>
          </a:prstGeom>
          <a:ln w="3175">
            <a:solidFill>
              <a:schemeClr val="tx1"/>
            </a:solidFill>
          </a:ln>
          <a:effectLst>
            <a:softEdge rad="63500"/>
          </a:effectLst>
        </p:spPr>
      </p:pic>
      <p:pic>
        <p:nvPicPr>
          <p:cNvPr id="14" name="Picture 9" descr="A close up of a sign&#10;&#10;Description automatically generated">
            <a:extLst>
              <a:ext uri="{FF2B5EF4-FFF2-40B4-BE49-F238E27FC236}">
                <a16:creationId xmlns:a16="http://schemas.microsoft.com/office/drawing/2014/main" id="{732F9A79-406A-4E7A-89D1-FA1A79CE5217}"/>
              </a:ext>
            </a:extLst>
          </p:cNvPr>
          <p:cNvPicPr>
            <a:picLocks noChangeAspect="1"/>
          </p:cNvPicPr>
          <p:nvPr/>
        </p:nvPicPr>
        <p:blipFill rotWithShape="1">
          <a:blip r:embed="rId5"/>
          <a:srcRect t="2941" r="2041" b="490"/>
          <a:stretch/>
        </p:blipFill>
        <p:spPr>
          <a:xfrm>
            <a:off x="3097310" y="2810618"/>
            <a:ext cx="2334198" cy="2391908"/>
          </a:xfrm>
          <a:prstGeom prst="ellipse">
            <a:avLst/>
          </a:prstGeom>
          <a:ln>
            <a:noFill/>
          </a:ln>
          <a:effectLst>
            <a:softEdge rad="112500"/>
          </a:effectLst>
        </p:spPr>
      </p:pic>
      <p:pic>
        <p:nvPicPr>
          <p:cNvPr id="15" name="Picture 6" descr="Graphical user interface, text&#10;&#10;Description automatically generated">
            <a:extLst>
              <a:ext uri="{FF2B5EF4-FFF2-40B4-BE49-F238E27FC236}">
                <a16:creationId xmlns:a16="http://schemas.microsoft.com/office/drawing/2014/main" id="{8B3254A0-AAFE-42D5-852D-D04713553ABA}"/>
              </a:ext>
            </a:extLst>
          </p:cNvPr>
          <p:cNvPicPr>
            <a:picLocks noChangeAspect="1"/>
          </p:cNvPicPr>
          <p:nvPr/>
        </p:nvPicPr>
        <p:blipFill>
          <a:blip r:embed="rId6"/>
          <a:stretch>
            <a:fillRect/>
          </a:stretch>
        </p:blipFill>
        <p:spPr>
          <a:xfrm>
            <a:off x="755428" y="667942"/>
            <a:ext cx="2086622" cy="5419799"/>
          </a:xfrm>
          <a:prstGeom prst="rect">
            <a:avLst/>
          </a:prstGeom>
          <a:ln>
            <a:noFill/>
          </a:ln>
          <a:effectLst>
            <a:outerShdw blurRad="292100" dist="139700" dir="2700000" algn="tl" rotWithShape="0">
              <a:srgbClr val="333333">
                <a:alpha val="65000"/>
              </a:srgbClr>
            </a:outerShdw>
          </a:effectLst>
        </p:spPr>
      </p:pic>
      <p:pic>
        <p:nvPicPr>
          <p:cNvPr id="16" name="Picture 5" descr="Diagram&#10;&#10;Description automatically generated">
            <a:extLst>
              <a:ext uri="{FF2B5EF4-FFF2-40B4-BE49-F238E27FC236}">
                <a16:creationId xmlns:a16="http://schemas.microsoft.com/office/drawing/2014/main" id="{7A754FB8-FD0B-492A-B5DA-4C37877695BC}"/>
              </a:ext>
            </a:extLst>
          </p:cNvPr>
          <p:cNvPicPr>
            <a:picLocks noChangeAspect="1"/>
          </p:cNvPicPr>
          <p:nvPr/>
        </p:nvPicPr>
        <p:blipFill>
          <a:blip r:embed="rId7"/>
          <a:stretch>
            <a:fillRect/>
          </a:stretch>
        </p:blipFill>
        <p:spPr>
          <a:xfrm>
            <a:off x="5619736" y="2810618"/>
            <a:ext cx="3044072" cy="2351545"/>
          </a:xfrm>
          <a:prstGeom prst="rect">
            <a:avLst/>
          </a:prstGeom>
          <a:ln>
            <a:noFill/>
          </a:ln>
          <a:effectLst>
            <a:outerShdw blurRad="292100" dist="139700" dir="2700000" algn="tl" rotWithShape="0">
              <a:srgbClr val="333333">
                <a:alpha val="65000"/>
              </a:srgbClr>
            </a:outerShdw>
          </a:effectLst>
        </p:spPr>
      </p:pic>
      <p:pic>
        <p:nvPicPr>
          <p:cNvPr id="17" name="Picture 2" descr="A picture containing text&#10;&#10;Description automatically generated">
            <a:extLst>
              <a:ext uri="{FF2B5EF4-FFF2-40B4-BE49-F238E27FC236}">
                <a16:creationId xmlns:a16="http://schemas.microsoft.com/office/drawing/2014/main" id="{236D8A8E-8650-431F-BAEF-C6F63C1C013C}"/>
              </a:ext>
            </a:extLst>
          </p:cNvPr>
          <p:cNvPicPr>
            <a:picLocks noChangeAspect="1"/>
          </p:cNvPicPr>
          <p:nvPr/>
        </p:nvPicPr>
        <p:blipFill>
          <a:blip r:embed="rId8"/>
          <a:stretch>
            <a:fillRect/>
          </a:stretch>
        </p:blipFill>
        <p:spPr>
          <a:xfrm>
            <a:off x="8886548" y="646789"/>
            <a:ext cx="2556969" cy="5558629"/>
          </a:xfrm>
          <a:prstGeom prst="rect">
            <a:avLst/>
          </a:prstGeom>
          <a:ln>
            <a:noFill/>
          </a:ln>
          <a:effectLst>
            <a:outerShdw blurRad="292100" dist="139700" dir="2700000" algn="tl" rotWithShape="0">
              <a:srgbClr val="333333">
                <a:alpha val="65000"/>
              </a:srgbClr>
            </a:outerShdw>
          </a:effectLst>
        </p:spPr>
      </p:pic>
      <p:pic>
        <p:nvPicPr>
          <p:cNvPr id="5" name="Mic Love - VITEMA Tsunami Jingle 2021 (2)">
            <a:hlinkClick r:id="" action="ppaction://media"/>
            <a:extLst>
              <a:ext uri="{FF2B5EF4-FFF2-40B4-BE49-F238E27FC236}">
                <a16:creationId xmlns:a16="http://schemas.microsoft.com/office/drawing/2014/main" id="{FAE46D82-E5F6-4386-A2AA-F06BD08ADB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19736" y="5573644"/>
            <a:ext cx="472364" cy="472364"/>
          </a:xfrm>
          <a:prstGeom prst="rect">
            <a:avLst/>
          </a:prstGeom>
        </p:spPr>
      </p:pic>
    </p:spTree>
    <p:extLst>
      <p:ext uri="{BB962C8B-B14F-4D97-AF65-F5344CB8AC3E}">
        <p14:creationId xmlns:p14="http://schemas.microsoft.com/office/powerpoint/2010/main" val="1620000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1544" fill="hold"/>
                                        <p:tgtEl>
                                          <p:spTgt spid="5"/>
                                        </p:tgtEl>
                                      </p:cBhvr>
                                    </p:cmd>
                                  </p:childTnLst>
                                </p:cTn>
                              </p:par>
                            </p:childTnLst>
                          </p:cTn>
                        </p:par>
                      </p:childTnLst>
                    </p:cTn>
                  </p:par>
                </p:childTnLst>
              </p:cTn>
              <p:nextCondLst>
                <p:cond evt="onClick" delay="0">
                  <p:tgtEl>
                    <p:spTgt spid="5"/>
                  </p:tgtEl>
                </p:cond>
              </p:nextCondLst>
            </p:seq>
            <p:audio>
              <p:cMediaNode>
                <p:cTn id="28"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vert="horz" lIns="91440" tIns="45720" rIns="91440" bIns="45720" rtlCol="0" anchor="b">
            <a:normAutofit fontScale="90000"/>
          </a:bodyPr>
          <a:lstStyle/>
          <a:p>
            <a:pPr algn="ctr"/>
            <a:r>
              <a:rPr lang="en-US" sz="72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is an Active Shooter?</a:t>
            </a:r>
          </a:p>
        </p:txBody>
      </p:sp>
      <p:sp>
        <p:nvSpPr>
          <p:cNvPr id="3" name="Rectangle 2"/>
          <p:cNvSpPr/>
          <p:nvPr/>
        </p:nvSpPr>
        <p:spPr>
          <a:xfrm>
            <a:off x="4965431" y="2438400"/>
            <a:ext cx="6586489" cy="3785419"/>
          </a:xfrm>
          <a:prstGeom prst="rect">
            <a:avLst/>
          </a:prstGeom>
        </p:spPr>
        <p:txBody>
          <a:bodyPr vert="horz" lIns="91440" tIns="45720" rIns="91440" bIns="45720" rtlCol="0">
            <a:noAutofit/>
          </a:bodyPr>
          <a:lstStyle/>
          <a:p>
            <a:pPr marL="344170" indent="-228600" defTabSz="914400">
              <a:lnSpc>
                <a:spcPct val="90000"/>
              </a:lnSpc>
              <a:spcBef>
                <a:spcPts val="1000"/>
              </a:spcBef>
              <a:buClr>
                <a:schemeClr val="accent1"/>
              </a:buClr>
              <a:buSzPct val="80000"/>
              <a:buFont typeface="Arial" panose="020B0604020202020204" pitchFamily="34" charset="0"/>
              <a:buChar char="•"/>
            </a:pPr>
            <a:endParaRPr lang="en-US" sz="2400">
              <a:latin typeface="Raleway" pitchFamily="2" charset="0"/>
            </a:endParaRPr>
          </a:p>
        </p:txBody>
      </p:sp>
      <p:pic>
        <p:nvPicPr>
          <p:cNvPr id="5" name="Picture 4">
            <a:extLst>
              <a:ext uri="{FF2B5EF4-FFF2-40B4-BE49-F238E27FC236}">
                <a16:creationId xmlns:a16="http://schemas.microsoft.com/office/drawing/2014/main" id="{8ADFFC98-6FA0-40F7-AFFB-7DB5805BD076}"/>
              </a:ext>
            </a:extLst>
          </p:cNvPr>
          <p:cNvPicPr>
            <a:picLocks noChangeAspect="1"/>
          </p:cNvPicPr>
          <p:nvPr/>
        </p:nvPicPr>
        <p:blipFill>
          <a:blip r:embed="rId2"/>
          <a:srcRect l="27491" r="27491"/>
          <a:stretch/>
        </p:blipFill>
        <p:spPr>
          <a:xfrm>
            <a:off x="896664" y="794604"/>
            <a:ext cx="3561372" cy="5268791"/>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995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9A82F56-8677-479B-B675-F62BF2A60392}"/>
              </a:ext>
            </a:extLst>
          </p:cNvPr>
          <p:cNvSpPr txBox="1"/>
          <p:nvPr/>
        </p:nvSpPr>
        <p:spPr>
          <a:xfrm>
            <a:off x="5166804" y="2360617"/>
            <a:ext cx="6714956"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latin typeface="Raleway"/>
              </a:rPr>
              <a:t>An Active Shooter is an individual actively engaged in killing or attempting to kill people in a confined and populated area.</a:t>
            </a:r>
          </a:p>
          <a:p>
            <a:pPr marL="285750" indent="-285750">
              <a:buFont typeface="Arial" panose="020B0604020202020204" pitchFamily="34" charset="0"/>
              <a:buChar char="•"/>
            </a:pPr>
            <a:endParaRPr lang="en-US" sz="2000">
              <a:latin typeface="Raleway" pitchFamily="2" charset="0"/>
            </a:endParaRPr>
          </a:p>
          <a:p>
            <a:pPr marL="285750" indent="-285750">
              <a:buFont typeface="Arial" panose="020B0604020202020204" pitchFamily="34" charset="0"/>
              <a:buChar char="•"/>
            </a:pPr>
            <a:r>
              <a:rPr lang="en-US" sz="2000">
                <a:latin typeface="Raleway"/>
              </a:rPr>
              <a:t>It can happen anywhere.  It can happen anytime.</a:t>
            </a:r>
            <a:endParaRPr lang="en-US" sz="2000">
              <a:latin typeface="Raleway" pitchFamily="2" charset="0"/>
            </a:endParaRPr>
          </a:p>
          <a:p>
            <a:endParaRPr lang="en-US" sz="2000">
              <a:latin typeface="Raleway" pitchFamily="2" charset="0"/>
            </a:endParaRPr>
          </a:p>
          <a:p>
            <a:pPr marL="285750" indent="-285750">
              <a:buFont typeface="Arial" panose="020B0604020202020204" pitchFamily="34" charset="0"/>
              <a:buChar char="•"/>
            </a:pPr>
            <a:r>
              <a:rPr lang="en-US" sz="2000">
                <a:latin typeface="Raleway" pitchFamily="2" charset="0"/>
              </a:rPr>
              <a:t>Active shooter situations are unpredictable and evolve quickly.</a:t>
            </a:r>
          </a:p>
          <a:p>
            <a:pPr marL="285750" indent="-285750">
              <a:buFont typeface="Arial" panose="020B0604020202020204" pitchFamily="34" charset="0"/>
              <a:buChar char="•"/>
            </a:pPr>
            <a:endParaRPr lang="en-US" sz="2000">
              <a:latin typeface="Raleway" pitchFamily="2" charset="0"/>
            </a:endParaRPr>
          </a:p>
        </p:txBody>
      </p:sp>
    </p:spTree>
    <p:extLst>
      <p:ext uri="{BB962C8B-B14F-4D97-AF65-F5344CB8AC3E}">
        <p14:creationId xmlns:p14="http://schemas.microsoft.com/office/powerpoint/2010/main" val="341204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Close-up of microphone head">
            <a:extLst>
              <a:ext uri="{FF2B5EF4-FFF2-40B4-BE49-F238E27FC236}">
                <a16:creationId xmlns:a16="http://schemas.microsoft.com/office/drawing/2014/main" id="{D7F69FAF-A692-4E88-BA2A-A21CCF868915}"/>
              </a:ext>
            </a:extLst>
          </p:cNvPr>
          <p:cNvPicPr>
            <a:picLocks noChangeAspect="1"/>
          </p:cNvPicPr>
          <p:nvPr/>
        </p:nvPicPr>
        <p:blipFill rotWithShape="1">
          <a:blip r:embed="rId2"/>
          <a:srcRect l="26475" r="26333" b="-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27048" y="407987"/>
            <a:ext cx="5721484" cy="1325563"/>
          </a:xfrm>
        </p:spPr>
        <p:txBody>
          <a:bodyPr vert="horz" lIns="91440" tIns="45720" rIns="91440" bIns="45720" rtlCol="0" anchor="ctr">
            <a:normAutofit/>
          </a:bodyPr>
          <a:lstStyle/>
          <a:p>
            <a:r>
              <a:rPr lang="en-US" sz="8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Presenters</a:t>
            </a:r>
          </a:p>
        </p:txBody>
      </p:sp>
      <p:sp>
        <p:nvSpPr>
          <p:cNvPr id="3" name="Rectangle 2"/>
          <p:cNvSpPr/>
          <p:nvPr/>
        </p:nvSpPr>
        <p:spPr>
          <a:xfrm>
            <a:off x="5388745" y="1866329"/>
            <a:ext cx="6026621" cy="4454572"/>
          </a:xfrm>
          <a:prstGeom prst="rect">
            <a:avLst/>
          </a:prstGeom>
        </p:spPr>
        <p:txBody>
          <a:bodyPr vert="horz" lIns="91440" tIns="45720" rIns="91440" bIns="45720" rtlCol="0" anchor="t">
            <a:normAutofit fontScale="70000" lnSpcReduction="20000"/>
          </a:bodyPr>
          <a:lstStyle/>
          <a:p>
            <a:pPr indent="-228600" defTabSz="914400">
              <a:lnSpc>
                <a:spcPct val="90000"/>
              </a:lnSpc>
              <a:spcBef>
                <a:spcPts val="1000"/>
              </a:spcBef>
              <a:buClr>
                <a:schemeClr val="accent1"/>
              </a:buClr>
              <a:buSzPct val="80000"/>
              <a:buFont typeface="Arial" panose="020B0604020202020204" pitchFamily="34" charset="0"/>
              <a:buChar char="•"/>
            </a:pPr>
            <a:r>
              <a:rPr lang="en-US" sz="2800" dirty="0">
                <a:latin typeface="Raleway"/>
              </a:rPr>
              <a:t>Barbara A. Petersen, Assistant Director</a:t>
            </a:r>
          </a:p>
          <a:p>
            <a:pPr defTabSz="914400">
              <a:lnSpc>
                <a:spcPct val="90000"/>
              </a:lnSpc>
              <a:spcBef>
                <a:spcPts val="1000"/>
              </a:spcBef>
              <a:buClr>
                <a:schemeClr val="accent1"/>
              </a:buClr>
              <a:buSzPct val="80000"/>
            </a:pPr>
            <a:endParaRPr lang="en-US" sz="2800" dirty="0">
              <a:latin typeface="Raleway" pitchFamily="2" charset="0"/>
            </a:endParaRPr>
          </a:p>
          <a:p>
            <a:pPr indent="-228600" defTabSz="914400">
              <a:lnSpc>
                <a:spcPct val="90000"/>
              </a:lnSpc>
              <a:spcBef>
                <a:spcPts val="1000"/>
              </a:spcBef>
              <a:buClr>
                <a:schemeClr val="accent1"/>
              </a:buClr>
              <a:buSzPct val="80000"/>
              <a:buFont typeface="Arial" panose="020B0604020202020204" pitchFamily="34" charset="0"/>
              <a:buChar char="•"/>
            </a:pPr>
            <a:r>
              <a:rPr lang="en-US" sz="2800" dirty="0">
                <a:latin typeface="Raleway"/>
              </a:rPr>
              <a:t>Regina Browne, Deputy Director of Planning and Preparedness</a:t>
            </a:r>
          </a:p>
          <a:p>
            <a:pPr defTabSz="914400">
              <a:lnSpc>
                <a:spcPct val="90000"/>
              </a:lnSpc>
              <a:spcBef>
                <a:spcPts val="1000"/>
              </a:spcBef>
              <a:buClr>
                <a:schemeClr val="accent1"/>
              </a:buClr>
              <a:buSzPct val="80000"/>
            </a:pPr>
            <a:endParaRPr lang="en-US" sz="2800" dirty="0">
              <a:latin typeface="Raleway" pitchFamily="2" charset="0"/>
            </a:endParaRPr>
          </a:p>
          <a:p>
            <a:pPr indent="-228600" defTabSz="914400">
              <a:lnSpc>
                <a:spcPct val="90000"/>
              </a:lnSpc>
              <a:spcBef>
                <a:spcPts val="1000"/>
              </a:spcBef>
              <a:buClr>
                <a:schemeClr val="accent1"/>
              </a:buClr>
              <a:buSzPct val="80000"/>
              <a:buFont typeface="Arial" panose="020B0604020202020204" pitchFamily="34" charset="0"/>
              <a:buChar char="•"/>
            </a:pPr>
            <a:r>
              <a:rPr lang="en-US" sz="2800" dirty="0">
                <a:latin typeface="Raleway"/>
              </a:rPr>
              <a:t>Lisa Ann James, Emergency Management Outreach Coordinator</a:t>
            </a:r>
          </a:p>
          <a:p>
            <a:pPr defTabSz="914400">
              <a:lnSpc>
                <a:spcPct val="90000"/>
              </a:lnSpc>
              <a:spcBef>
                <a:spcPts val="1000"/>
              </a:spcBef>
              <a:buClr>
                <a:schemeClr val="accent1"/>
              </a:buClr>
              <a:buSzPct val="80000"/>
            </a:pPr>
            <a:endParaRPr lang="en-US" sz="2800" dirty="0">
              <a:latin typeface="Raleway" pitchFamily="2" charset="0"/>
            </a:endParaRPr>
          </a:p>
          <a:p>
            <a:pPr indent="-228600" defTabSz="914400">
              <a:lnSpc>
                <a:spcPct val="90000"/>
              </a:lnSpc>
              <a:spcBef>
                <a:spcPts val="1000"/>
              </a:spcBef>
              <a:buClr>
                <a:schemeClr val="accent1"/>
              </a:buClr>
              <a:buSzPct val="80000"/>
              <a:buFont typeface="Arial" panose="020B0604020202020204" pitchFamily="34" charset="0"/>
              <a:buChar char="•"/>
            </a:pPr>
            <a:r>
              <a:rPr lang="en-US" sz="2800" dirty="0" err="1">
                <a:latin typeface="Raleway"/>
              </a:rPr>
              <a:t>Aesha</a:t>
            </a:r>
            <a:r>
              <a:rPr lang="en-US" sz="2800" dirty="0">
                <a:latin typeface="Raleway"/>
              </a:rPr>
              <a:t> Rivers, Territorial Emergency Planning Coordinator</a:t>
            </a:r>
          </a:p>
          <a:p>
            <a:pPr indent="-228600" defTabSz="914400">
              <a:lnSpc>
                <a:spcPct val="90000"/>
              </a:lnSpc>
              <a:spcBef>
                <a:spcPts val="1000"/>
              </a:spcBef>
              <a:buClr>
                <a:schemeClr val="accent1"/>
              </a:buClr>
              <a:buSzPct val="80000"/>
              <a:buFont typeface="Arial" panose="020B0604020202020204" pitchFamily="34" charset="0"/>
              <a:buChar char="•"/>
            </a:pPr>
            <a:endParaRPr lang="en-US" sz="2800" dirty="0">
              <a:latin typeface="Raleway"/>
            </a:endParaRPr>
          </a:p>
          <a:p>
            <a:pPr indent="-228600" defTabSz="914400">
              <a:lnSpc>
                <a:spcPct val="90000"/>
              </a:lnSpc>
              <a:spcBef>
                <a:spcPts val="1000"/>
              </a:spcBef>
              <a:buClr>
                <a:schemeClr val="accent1"/>
              </a:buClr>
              <a:buSzPct val="80000"/>
              <a:buFont typeface="Arial" panose="020B0604020202020204" pitchFamily="34" charset="0"/>
              <a:buChar char="•"/>
            </a:pPr>
            <a:r>
              <a:rPr lang="en-US" sz="2800" dirty="0">
                <a:latin typeface="Raleway"/>
              </a:rPr>
              <a:t>Bria Ward, Administrative Officer II</a:t>
            </a:r>
          </a:p>
          <a:p>
            <a:pPr indent="-228600" defTabSz="914400">
              <a:lnSpc>
                <a:spcPct val="90000"/>
              </a:lnSpc>
              <a:spcBef>
                <a:spcPts val="1000"/>
              </a:spcBef>
              <a:buClr>
                <a:schemeClr val="accent1"/>
              </a:buClr>
              <a:buSzPct val="80000"/>
              <a:buFont typeface="Arial" panose="020B0604020202020204" pitchFamily="34" charset="0"/>
              <a:buChar char="•"/>
            </a:pPr>
            <a:endParaRPr lang="en-US" sz="2800" dirty="0">
              <a:latin typeface="Raleway" pitchFamily="2" charset="0"/>
            </a:endParaRPr>
          </a:p>
          <a:p>
            <a:pPr indent="-228600" defTabSz="914400">
              <a:lnSpc>
                <a:spcPct val="90000"/>
              </a:lnSpc>
              <a:spcBef>
                <a:spcPts val="1000"/>
              </a:spcBef>
              <a:buClr>
                <a:schemeClr val="accent1"/>
              </a:buClr>
              <a:buSzPct val="80000"/>
              <a:buFont typeface="Arial" panose="020B0604020202020204" pitchFamily="34" charset="0"/>
              <a:buChar char="•"/>
            </a:pPr>
            <a:r>
              <a:rPr lang="en-US" sz="2800" dirty="0">
                <a:latin typeface="Raleway"/>
              </a:rPr>
              <a:t>Meghan Beda, Media and Content Writer</a:t>
            </a:r>
          </a:p>
          <a:p>
            <a:pPr indent="-228600" defTabSz="914400">
              <a:lnSpc>
                <a:spcPct val="90000"/>
              </a:lnSpc>
              <a:spcBef>
                <a:spcPts val="1000"/>
              </a:spcBef>
              <a:buClr>
                <a:schemeClr val="accent1"/>
              </a:buClr>
              <a:buSzPct val="80000"/>
              <a:buFont typeface="Arial" panose="020B0604020202020204" pitchFamily="34" charset="0"/>
              <a:buChar char="•"/>
            </a:pPr>
            <a:endParaRPr lang="en-US" sz="2800" dirty="0">
              <a:latin typeface="Raleway" pitchFamily="2" charset="0"/>
            </a:endParaRPr>
          </a:p>
        </p:txBody>
      </p:sp>
    </p:spTree>
    <p:extLst>
      <p:ext uri="{BB962C8B-B14F-4D97-AF65-F5344CB8AC3E}">
        <p14:creationId xmlns:p14="http://schemas.microsoft.com/office/powerpoint/2010/main" val="2510129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vert="horz" lIns="91440" tIns="45720" rIns="91440" bIns="45720" rtlCol="0" anchor="ctr">
            <a:normAutofit/>
          </a:bodyPr>
          <a:lstStyle/>
          <a:p>
            <a:r>
              <a:rPr lang="en-US" sz="6000" kern="1200">
                <a:ln w="0"/>
                <a:solidFill>
                  <a:schemeClr val="bg1"/>
                </a:solidFill>
                <a:effectLst>
                  <a:outerShdw blurRad="50800" dist="38100" dir="5400000" algn="t" rotWithShape="0">
                    <a:prstClr val="black">
                      <a:alpha val="40000"/>
                    </a:prstClr>
                  </a:outerShdw>
                </a:effectLst>
                <a:latin typeface="+mj-lt"/>
                <a:ea typeface="+mj-ea"/>
                <a:cs typeface="+mj-cs"/>
              </a:rPr>
              <a:t>What to do during an Active Shooter event?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4447308" y="591344"/>
            <a:ext cx="6906491" cy="5585619"/>
          </a:xfrm>
          <a:prstGeom prst="rect">
            <a:avLst/>
          </a:prstGeom>
        </p:spPr>
        <p:txBody>
          <a:bodyPr vert="horz" lIns="91440" tIns="45720" rIns="91440" bIns="45720" rtlCol="0" anchor="ctr">
            <a:normAutofit/>
          </a:bodyPr>
          <a:lstStyle/>
          <a:p>
            <a:pPr marL="115570" defTabSz="914400">
              <a:lnSpc>
                <a:spcPct val="90000"/>
              </a:lnSpc>
              <a:spcBef>
                <a:spcPts val="1000"/>
              </a:spcBef>
              <a:buClr>
                <a:schemeClr val="accent1"/>
              </a:buClr>
              <a:buSzPct val="80000"/>
            </a:pPr>
            <a:endParaRPr lang="en-US"/>
          </a:p>
        </p:txBody>
      </p:sp>
      <p:pic>
        <p:nvPicPr>
          <p:cNvPr id="7" name="Picture 11" descr="Icon&#10;&#10;Description automatically generated">
            <a:extLst>
              <a:ext uri="{FF2B5EF4-FFF2-40B4-BE49-F238E27FC236}">
                <a16:creationId xmlns:a16="http://schemas.microsoft.com/office/drawing/2014/main" id="{1BAA58B2-D495-45E9-860B-4DBDF96C17D4}"/>
              </a:ext>
            </a:extLst>
          </p:cNvPr>
          <p:cNvPicPr>
            <a:picLocks noChangeAspect="1"/>
          </p:cNvPicPr>
          <p:nvPr/>
        </p:nvPicPr>
        <p:blipFill>
          <a:blip r:embed="rId2"/>
          <a:stretch>
            <a:fillRect/>
          </a:stretch>
        </p:blipFill>
        <p:spPr>
          <a:xfrm>
            <a:off x="4422744" y="2620472"/>
            <a:ext cx="1170304" cy="1170304"/>
          </a:xfrm>
          <a:prstGeom prst="rect">
            <a:avLst/>
          </a:prstGeom>
          <a:effectLst>
            <a:outerShdw blurRad="76200" dir="18900000" sy="23000" kx="-1200000" algn="bl" rotWithShape="0">
              <a:prstClr val="black">
                <a:alpha val="20000"/>
              </a:prstClr>
            </a:outerShdw>
          </a:effectLst>
        </p:spPr>
      </p:pic>
      <p:sp>
        <p:nvSpPr>
          <p:cNvPr id="9" name="TextBox 8">
            <a:extLst>
              <a:ext uri="{FF2B5EF4-FFF2-40B4-BE49-F238E27FC236}">
                <a16:creationId xmlns:a16="http://schemas.microsoft.com/office/drawing/2014/main" id="{7E6B1490-0677-4845-BB74-18E95E6DA3A4}"/>
              </a:ext>
            </a:extLst>
          </p:cNvPr>
          <p:cNvSpPr txBox="1"/>
          <p:nvPr/>
        </p:nvSpPr>
        <p:spPr>
          <a:xfrm>
            <a:off x="4014984" y="3852303"/>
            <a:ext cx="2165776" cy="646331"/>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Raleway" pitchFamily="2" charset="0"/>
              </a:rPr>
              <a:t>See Something,</a:t>
            </a:r>
          </a:p>
          <a:p>
            <a:pPr algn="ctr"/>
            <a:r>
              <a:rPr lang="en-US">
                <a:latin typeface="Raleway" pitchFamily="2" charset="0"/>
              </a:rPr>
              <a:t>Say Something</a:t>
            </a:r>
          </a:p>
        </p:txBody>
      </p:sp>
      <p:pic>
        <p:nvPicPr>
          <p:cNvPr id="11" name="Picture 13" descr="Circle&#10;&#10;Description automatically generated">
            <a:extLst>
              <a:ext uri="{FF2B5EF4-FFF2-40B4-BE49-F238E27FC236}">
                <a16:creationId xmlns:a16="http://schemas.microsoft.com/office/drawing/2014/main" id="{16AC19CE-7EE5-4682-9BC3-0CCA90035CA5}"/>
              </a:ext>
            </a:extLst>
          </p:cNvPr>
          <p:cNvPicPr>
            <a:picLocks noChangeAspect="1"/>
          </p:cNvPicPr>
          <p:nvPr/>
        </p:nvPicPr>
        <p:blipFill>
          <a:blip r:embed="rId3"/>
          <a:stretch>
            <a:fillRect/>
          </a:stretch>
        </p:blipFill>
        <p:spPr>
          <a:xfrm>
            <a:off x="7282974" y="2576827"/>
            <a:ext cx="1170000" cy="1170000"/>
          </a:xfrm>
          <a:prstGeom prst="rect">
            <a:avLst/>
          </a:prstGeom>
          <a:effectLst>
            <a:outerShdw blurRad="76200" dir="18900000" sy="23000" kx="-1200000" algn="bl" rotWithShape="0">
              <a:prstClr val="black">
                <a:alpha val="20000"/>
              </a:prstClr>
            </a:outerShdw>
          </a:effectLst>
        </p:spPr>
      </p:pic>
      <p:sp>
        <p:nvSpPr>
          <p:cNvPr id="13" name="TextBox 12">
            <a:extLst>
              <a:ext uri="{FF2B5EF4-FFF2-40B4-BE49-F238E27FC236}">
                <a16:creationId xmlns:a16="http://schemas.microsoft.com/office/drawing/2014/main" id="{78DCA4CA-54D0-47F9-9222-A9B511AE08E2}"/>
              </a:ext>
            </a:extLst>
          </p:cNvPr>
          <p:cNvSpPr txBox="1"/>
          <p:nvPr/>
        </p:nvSpPr>
        <p:spPr>
          <a:xfrm>
            <a:off x="7067446" y="3852303"/>
            <a:ext cx="1994645" cy="646331"/>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Raleway"/>
              </a:rPr>
              <a:t>Before You Run, Know the Exits</a:t>
            </a:r>
            <a:endParaRPr lang="en-US"/>
          </a:p>
        </p:txBody>
      </p:sp>
      <p:pic>
        <p:nvPicPr>
          <p:cNvPr id="14" name="Picture 4" descr="Icon&#10;&#10;Description automatically generated">
            <a:extLst>
              <a:ext uri="{FF2B5EF4-FFF2-40B4-BE49-F238E27FC236}">
                <a16:creationId xmlns:a16="http://schemas.microsoft.com/office/drawing/2014/main" id="{34EEB315-CB9C-4EA9-A312-F09A58B66C9C}"/>
              </a:ext>
            </a:extLst>
          </p:cNvPr>
          <p:cNvPicPr>
            <a:picLocks noChangeAspect="1"/>
          </p:cNvPicPr>
          <p:nvPr/>
        </p:nvPicPr>
        <p:blipFill>
          <a:blip r:embed="rId4"/>
          <a:stretch>
            <a:fillRect/>
          </a:stretch>
        </p:blipFill>
        <p:spPr>
          <a:xfrm>
            <a:off x="6994897" y="-4275"/>
            <a:ext cx="1170000" cy="1170000"/>
          </a:xfrm>
          <a:prstGeom prst="rect">
            <a:avLst/>
          </a:prstGeom>
          <a:effectLst>
            <a:outerShdw blurRad="76200" dir="18900000" sy="23000" kx="-1200000" algn="bl" rotWithShape="0">
              <a:prstClr val="black">
                <a:alpha val="20000"/>
              </a:prstClr>
            </a:outerShdw>
          </a:effectLst>
        </p:spPr>
      </p:pic>
      <p:sp>
        <p:nvSpPr>
          <p:cNvPr id="15" name="TextBox 14">
            <a:extLst>
              <a:ext uri="{FF2B5EF4-FFF2-40B4-BE49-F238E27FC236}">
                <a16:creationId xmlns:a16="http://schemas.microsoft.com/office/drawing/2014/main" id="{C39262B1-7144-4A99-A6B6-ACE8F591485E}"/>
              </a:ext>
            </a:extLst>
          </p:cNvPr>
          <p:cNvSpPr txBox="1"/>
          <p:nvPr/>
        </p:nvSpPr>
        <p:spPr>
          <a:xfrm>
            <a:off x="6522072" y="1466762"/>
            <a:ext cx="2148226" cy="369332"/>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Raleway"/>
              </a:rPr>
              <a:t>Hide</a:t>
            </a:r>
            <a:endParaRPr lang="en-US" dirty="0"/>
          </a:p>
        </p:txBody>
      </p:sp>
      <p:pic>
        <p:nvPicPr>
          <p:cNvPr id="16" name="Picture 16" descr="A picture containing text, clipart&#10;&#10;Description automatically generated">
            <a:extLst>
              <a:ext uri="{FF2B5EF4-FFF2-40B4-BE49-F238E27FC236}">
                <a16:creationId xmlns:a16="http://schemas.microsoft.com/office/drawing/2014/main" id="{7B371D1D-506D-48B1-B9E7-989E8AC1AC4A}"/>
              </a:ext>
            </a:extLst>
          </p:cNvPr>
          <p:cNvPicPr>
            <a:picLocks noChangeAspect="1"/>
          </p:cNvPicPr>
          <p:nvPr/>
        </p:nvPicPr>
        <p:blipFill>
          <a:blip r:embed="rId5"/>
          <a:stretch>
            <a:fillRect/>
          </a:stretch>
        </p:blipFill>
        <p:spPr>
          <a:xfrm>
            <a:off x="9871418" y="2627627"/>
            <a:ext cx="1170304" cy="1170304"/>
          </a:xfrm>
          <a:prstGeom prst="rect">
            <a:avLst/>
          </a:prstGeom>
          <a:effectLst>
            <a:outerShdw blurRad="76200" dir="18900000" sy="23000" kx="-1200000" algn="bl" rotWithShape="0">
              <a:prstClr val="black">
                <a:alpha val="20000"/>
              </a:prstClr>
            </a:outerShdw>
          </a:effectLst>
        </p:spPr>
      </p:pic>
      <p:sp>
        <p:nvSpPr>
          <p:cNvPr id="17" name="TextBox 16">
            <a:extLst>
              <a:ext uri="{FF2B5EF4-FFF2-40B4-BE49-F238E27FC236}">
                <a16:creationId xmlns:a16="http://schemas.microsoft.com/office/drawing/2014/main" id="{6DA712C0-F42F-4506-8459-1E6A06987638}"/>
              </a:ext>
            </a:extLst>
          </p:cNvPr>
          <p:cNvSpPr txBox="1"/>
          <p:nvPr/>
        </p:nvSpPr>
        <p:spPr>
          <a:xfrm>
            <a:off x="8992544" y="3802318"/>
            <a:ext cx="2939912" cy="646331"/>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Raleway"/>
              </a:rPr>
              <a:t>Learn First Aid</a:t>
            </a:r>
            <a:endParaRPr lang="en-US"/>
          </a:p>
          <a:p>
            <a:pPr algn="ctr"/>
            <a:r>
              <a:rPr lang="en-US">
                <a:latin typeface="Raleway"/>
              </a:rPr>
              <a:t>Skills</a:t>
            </a:r>
            <a:endParaRPr lang="en-US"/>
          </a:p>
        </p:txBody>
      </p:sp>
      <p:pic>
        <p:nvPicPr>
          <p:cNvPr id="18" name="Picture 18" descr="Logo, icon&#10;&#10;Description automatically generated">
            <a:extLst>
              <a:ext uri="{FF2B5EF4-FFF2-40B4-BE49-F238E27FC236}">
                <a16:creationId xmlns:a16="http://schemas.microsoft.com/office/drawing/2014/main" id="{A4BFB94A-8A36-4E34-A053-E3110C53FE8B}"/>
              </a:ext>
            </a:extLst>
          </p:cNvPr>
          <p:cNvPicPr>
            <a:picLocks noChangeAspect="1"/>
          </p:cNvPicPr>
          <p:nvPr/>
        </p:nvPicPr>
        <p:blipFill>
          <a:blip r:embed="rId6"/>
          <a:stretch>
            <a:fillRect/>
          </a:stretch>
        </p:blipFill>
        <p:spPr>
          <a:xfrm>
            <a:off x="4446949" y="4649178"/>
            <a:ext cx="1170000" cy="1170000"/>
          </a:xfrm>
          <a:prstGeom prst="rect">
            <a:avLst/>
          </a:prstGeom>
          <a:effectLst>
            <a:outerShdw blurRad="76200" dir="18900000" sy="23000" kx="-1200000" algn="bl" rotWithShape="0">
              <a:prstClr val="black">
                <a:alpha val="20000"/>
              </a:prstClr>
            </a:outerShdw>
          </a:effectLst>
        </p:spPr>
      </p:pic>
      <p:sp>
        <p:nvSpPr>
          <p:cNvPr id="19" name="TextBox 18">
            <a:extLst>
              <a:ext uri="{FF2B5EF4-FFF2-40B4-BE49-F238E27FC236}">
                <a16:creationId xmlns:a16="http://schemas.microsoft.com/office/drawing/2014/main" id="{C35A7378-D6DD-4D0F-A92B-F449C6EC0D6F}"/>
              </a:ext>
            </a:extLst>
          </p:cNvPr>
          <p:cNvSpPr txBox="1"/>
          <p:nvPr/>
        </p:nvSpPr>
        <p:spPr>
          <a:xfrm>
            <a:off x="3883232" y="5950183"/>
            <a:ext cx="2939912" cy="646331"/>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Raleway"/>
              </a:rPr>
              <a:t>Call 911</a:t>
            </a:r>
          </a:p>
          <a:p>
            <a:pPr algn="ctr"/>
            <a:r>
              <a:rPr lang="en-US">
                <a:latin typeface="Raleway"/>
              </a:rPr>
              <a:t>(Help Law Enforcement)</a:t>
            </a:r>
          </a:p>
        </p:txBody>
      </p:sp>
      <p:pic>
        <p:nvPicPr>
          <p:cNvPr id="20" name="Picture 21" descr="Icon&#10;&#10;Description automatically generated">
            <a:extLst>
              <a:ext uri="{FF2B5EF4-FFF2-40B4-BE49-F238E27FC236}">
                <a16:creationId xmlns:a16="http://schemas.microsoft.com/office/drawing/2014/main" id="{8AC369F0-4F4D-4BF1-9CC3-69C4A293A491}"/>
              </a:ext>
            </a:extLst>
          </p:cNvPr>
          <p:cNvPicPr>
            <a:picLocks noChangeAspect="1"/>
          </p:cNvPicPr>
          <p:nvPr/>
        </p:nvPicPr>
        <p:blipFill>
          <a:blip r:embed="rId7"/>
          <a:stretch>
            <a:fillRect/>
          </a:stretch>
        </p:blipFill>
        <p:spPr>
          <a:xfrm>
            <a:off x="7871265" y="4611414"/>
            <a:ext cx="1170000" cy="1170000"/>
          </a:xfrm>
          <a:prstGeom prst="rect">
            <a:avLst/>
          </a:prstGeom>
          <a:effectLst>
            <a:outerShdw blurRad="76200" dir="18900000" sy="23000" kx="-1200000" algn="bl" rotWithShape="0">
              <a:prstClr val="black">
                <a:alpha val="20000"/>
              </a:prstClr>
            </a:outerShdw>
          </a:effectLst>
        </p:spPr>
      </p:pic>
      <p:sp>
        <p:nvSpPr>
          <p:cNvPr id="21" name="TextBox 20">
            <a:extLst>
              <a:ext uri="{FF2B5EF4-FFF2-40B4-BE49-F238E27FC236}">
                <a16:creationId xmlns:a16="http://schemas.microsoft.com/office/drawing/2014/main" id="{DAB9A6A8-C184-4244-844B-BB23639D7BDD}"/>
              </a:ext>
            </a:extLst>
          </p:cNvPr>
          <p:cNvSpPr txBox="1"/>
          <p:nvPr/>
        </p:nvSpPr>
        <p:spPr>
          <a:xfrm>
            <a:off x="7286058" y="5984987"/>
            <a:ext cx="2650067" cy="646331"/>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Raleway"/>
              </a:rPr>
              <a:t>Seek Help to Cope</a:t>
            </a:r>
          </a:p>
          <a:p>
            <a:pPr algn="ctr"/>
            <a:r>
              <a:rPr lang="en-US">
                <a:latin typeface="Raleway"/>
              </a:rPr>
              <a:t>With Trauma</a:t>
            </a:r>
            <a:endParaRPr lang="en-US"/>
          </a:p>
        </p:txBody>
      </p:sp>
      <p:pic>
        <p:nvPicPr>
          <p:cNvPr id="23" name="Picture 5" descr="A picture containing icon&#10;&#10;Description automatically generated">
            <a:extLst>
              <a:ext uri="{FF2B5EF4-FFF2-40B4-BE49-F238E27FC236}">
                <a16:creationId xmlns:a16="http://schemas.microsoft.com/office/drawing/2014/main" id="{7C90BEE9-93E5-40D2-A402-E9DEE217FCC1}"/>
              </a:ext>
            </a:extLst>
          </p:cNvPr>
          <p:cNvPicPr>
            <a:picLocks noChangeAspect="1"/>
          </p:cNvPicPr>
          <p:nvPr/>
        </p:nvPicPr>
        <p:blipFill>
          <a:blip r:embed="rId8"/>
          <a:stretch>
            <a:fillRect/>
          </a:stretch>
        </p:blipFill>
        <p:spPr>
          <a:xfrm>
            <a:off x="3813695" y="81849"/>
            <a:ext cx="1447800" cy="1447800"/>
          </a:xfrm>
          <a:prstGeom prst="rect">
            <a:avLst/>
          </a:prstGeom>
          <a:effectLst>
            <a:outerShdw blurRad="76200" dir="18900000" sy="23000" kx="-1200000" algn="bl" rotWithShape="0">
              <a:prstClr val="black">
                <a:alpha val="20000"/>
              </a:prstClr>
            </a:outerShdw>
          </a:effectLst>
        </p:spPr>
      </p:pic>
      <p:pic>
        <p:nvPicPr>
          <p:cNvPr id="24" name="Picture 6">
            <a:extLst>
              <a:ext uri="{FF2B5EF4-FFF2-40B4-BE49-F238E27FC236}">
                <a16:creationId xmlns:a16="http://schemas.microsoft.com/office/drawing/2014/main" id="{5AEB8754-7FFA-4A95-A784-9A5798681D0E}"/>
              </a:ext>
            </a:extLst>
          </p:cNvPr>
          <p:cNvPicPr>
            <a:picLocks noChangeAspect="1"/>
          </p:cNvPicPr>
          <p:nvPr/>
        </p:nvPicPr>
        <p:blipFill>
          <a:blip r:embed="rId9"/>
          <a:stretch>
            <a:fillRect/>
          </a:stretch>
        </p:blipFill>
        <p:spPr>
          <a:xfrm>
            <a:off x="9736179" y="-25225"/>
            <a:ext cx="1447800" cy="1447800"/>
          </a:xfrm>
          <a:prstGeom prst="rect">
            <a:avLst/>
          </a:prstGeom>
          <a:effectLst>
            <a:outerShdw blurRad="76200" dir="18900000" sy="23000" kx="-1200000" algn="bl" rotWithShape="0">
              <a:prstClr val="black">
                <a:alpha val="20000"/>
              </a:prstClr>
            </a:outerShdw>
          </a:effectLst>
        </p:spPr>
      </p:pic>
      <p:sp>
        <p:nvSpPr>
          <p:cNvPr id="25" name="TextBox 24">
            <a:extLst>
              <a:ext uri="{FF2B5EF4-FFF2-40B4-BE49-F238E27FC236}">
                <a16:creationId xmlns:a16="http://schemas.microsoft.com/office/drawing/2014/main" id="{FFCF29C5-8EED-4386-8735-02E3647BB869}"/>
              </a:ext>
            </a:extLst>
          </p:cNvPr>
          <p:cNvSpPr txBox="1"/>
          <p:nvPr/>
        </p:nvSpPr>
        <p:spPr>
          <a:xfrm>
            <a:off x="4517638" y="1487076"/>
            <a:ext cx="2325915" cy="369332"/>
          </a:xfrm>
          <a:prstGeom prst="rect">
            <a:avLst/>
          </a:prstGeom>
          <a:noFill/>
          <a:effectLst>
            <a:outerShdw blurRad="76200" dir="18900000" sy="23000" kx="-1200000" algn="bl"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Raleway" pitchFamily="2" charset="0"/>
              </a:rPr>
              <a:t>Run</a:t>
            </a:r>
          </a:p>
        </p:txBody>
      </p:sp>
      <p:sp>
        <p:nvSpPr>
          <p:cNvPr id="27" name="TextBox 26">
            <a:extLst>
              <a:ext uri="{FF2B5EF4-FFF2-40B4-BE49-F238E27FC236}">
                <a16:creationId xmlns:a16="http://schemas.microsoft.com/office/drawing/2014/main" id="{74007304-3730-42B1-9DF6-23715A0DEB65}"/>
              </a:ext>
            </a:extLst>
          </p:cNvPr>
          <p:cNvSpPr txBox="1"/>
          <p:nvPr/>
        </p:nvSpPr>
        <p:spPr>
          <a:xfrm>
            <a:off x="9930875" y="1487076"/>
            <a:ext cx="177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Raleway" pitchFamily="2" charset="0"/>
              </a:rPr>
              <a:t>Fight</a:t>
            </a:r>
          </a:p>
        </p:txBody>
      </p:sp>
      <p:cxnSp>
        <p:nvCxnSpPr>
          <p:cNvPr id="28" name="Straight Connector 27">
            <a:extLst>
              <a:ext uri="{FF2B5EF4-FFF2-40B4-BE49-F238E27FC236}">
                <a16:creationId xmlns:a16="http://schemas.microsoft.com/office/drawing/2014/main" id="{96F9FE1C-AA5D-4020-81A0-7C1362B36AC7}"/>
              </a:ext>
            </a:extLst>
          </p:cNvPr>
          <p:cNvCxnSpPr>
            <a:cxnSpLocks/>
          </p:cNvCxnSpPr>
          <p:nvPr/>
        </p:nvCxnSpPr>
        <p:spPr>
          <a:xfrm>
            <a:off x="4408398" y="2272683"/>
            <a:ext cx="7026041"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816107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7" grpId="0"/>
      <p:bldP spid="19" grpId="0"/>
      <p:bldP spid="21"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8100" y="675698"/>
            <a:ext cx="4670338" cy="4889496"/>
          </a:xfrm>
        </p:spPr>
        <p:txBody>
          <a:bodyPr vert="horz" lIns="91440" tIns="45720" rIns="91440" bIns="45720" rtlCol="0" anchor="ctr">
            <a:normAutofit/>
          </a:bodyPr>
          <a:lstStyle/>
          <a:p>
            <a:r>
              <a:rPr lang="en-US" sz="4800" i="1">
                <a:solidFill>
                  <a:srgbClr val="FFFFFF"/>
                </a:solidFill>
                <a:effectLst>
                  <a:outerShdw blurRad="50800" dist="38100" dir="5400000" algn="t" rotWithShape="0">
                    <a:prstClr val="black">
                      <a:alpha val="40000"/>
                    </a:prstClr>
                  </a:outerShdw>
                </a:effectLst>
                <a:latin typeface="Raleway" pitchFamily="2" charset="0"/>
              </a:rPr>
              <a:t>VITEMA’s Preparedness Campaigns &amp;</a:t>
            </a:r>
            <a:br>
              <a:rPr lang="en-US" sz="4800" i="1">
                <a:solidFill>
                  <a:srgbClr val="FFFFFF"/>
                </a:solidFill>
                <a:effectLst>
                  <a:outerShdw blurRad="50800" dist="38100" dir="5400000" algn="t" rotWithShape="0">
                    <a:prstClr val="black">
                      <a:alpha val="40000"/>
                    </a:prstClr>
                  </a:outerShdw>
                </a:effectLst>
                <a:latin typeface="Raleway" pitchFamily="2" charset="0"/>
              </a:rPr>
            </a:br>
            <a:r>
              <a:rPr lang="en-US" sz="4800" i="1">
                <a:solidFill>
                  <a:srgbClr val="FFFFFF"/>
                </a:solidFill>
                <a:effectLst>
                  <a:outerShdw blurRad="50800" dist="38100" dir="5400000" algn="t" rotWithShape="0">
                    <a:prstClr val="black">
                      <a:alpha val="40000"/>
                    </a:prstClr>
                  </a:outerShdw>
                </a:effectLst>
                <a:latin typeface="Raleway" pitchFamily="2" charset="0"/>
              </a:rPr>
              <a:t>Programs</a:t>
            </a:r>
            <a:endParaRPr lang="en-US" sz="4800" i="1" kern="1200">
              <a:solidFill>
                <a:srgbClr val="FFFFFF"/>
              </a:solidFill>
              <a:latin typeface="Raleway" pitchFamily="2" charset="0"/>
            </a:endParaRPr>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E0C853F-C8CE-4B13-BF3E-923B61A8FF78}"/>
              </a:ext>
            </a:extLst>
          </p:cNvPr>
          <p:cNvSpPr txBox="1"/>
          <p:nvPr/>
        </p:nvSpPr>
        <p:spPr>
          <a:xfrm rot="-10800000" flipV="1">
            <a:off x="89771" y="5457555"/>
            <a:ext cx="12169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grpSp>
        <p:nvGrpSpPr>
          <p:cNvPr id="15" name="Group 14">
            <a:extLst>
              <a:ext uri="{FF2B5EF4-FFF2-40B4-BE49-F238E27FC236}">
                <a16:creationId xmlns:a16="http://schemas.microsoft.com/office/drawing/2014/main" id="{F7CCB36E-929D-48DF-B601-0CCDDCE67860}"/>
              </a:ext>
            </a:extLst>
          </p:cNvPr>
          <p:cNvGrpSpPr/>
          <p:nvPr/>
        </p:nvGrpSpPr>
        <p:grpSpPr>
          <a:xfrm>
            <a:off x="6096000" y="970273"/>
            <a:ext cx="5517256" cy="830762"/>
            <a:chOff x="0" y="90589"/>
            <a:chExt cx="6666833" cy="1003860"/>
          </a:xfrm>
          <a:solidFill>
            <a:schemeClr val="accent6"/>
          </a:solidFill>
        </p:grpSpPr>
        <p:sp>
          <p:nvSpPr>
            <p:cNvPr id="33" name="Rectangle: Rounded Corners 32">
              <a:extLst>
                <a:ext uri="{FF2B5EF4-FFF2-40B4-BE49-F238E27FC236}">
                  <a16:creationId xmlns:a16="http://schemas.microsoft.com/office/drawing/2014/main" id="{E2D51D88-DF42-42F8-8E88-5CEB1E860213}"/>
                </a:ext>
              </a:extLst>
            </p:cNvPr>
            <p:cNvSpPr/>
            <p:nvPr/>
          </p:nvSpPr>
          <p:spPr>
            <a:xfrm>
              <a:off x="0" y="90589"/>
              <a:ext cx="6666833" cy="1003860"/>
            </a:xfrm>
            <a:prstGeom prst="roundRect">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8A8F7D3A-EBB4-44E1-A702-655172312522}"/>
                </a:ext>
              </a:extLst>
            </p:cNvPr>
            <p:cNvSpPr txBox="1"/>
            <p:nvPr/>
          </p:nvSpPr>
          <p:spPr>
            <a:xfrm>
              <a:off x="49004" y="139593"/>
              <a:ext cx="6568825" cy="9058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National Preparedness Month</a:t>
              </a:r>
            </a:p>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September 2021</a:t>
              </a:r>
            </a:p>
          </p:txBody>
        </p:sp>
      </p:grpSp>
      <p:grpSp>
        <p:nvGrpSpPr>
          <p:cNvPr id="17" name="Group 16">
            <a:extLst>
              <a:ext uri="{FF2B5EF4-FFF2-40B4-BE49-F238E27FC236}">
                <a16:creationId xmlns:a16="http://schemas.microsoft.com/office/drawing/2014/main" id="{6EA27814-0048-40E4-9449-A60458FB72A1}"/>
              </a:ext>
            </a:extLst>
          </p:cNvPr>
          <p:cNvGrpSpPr/>
          <p:nvPr/>
        </p:nvGrpSpPr>
        <p:grpSpPr>
          <a:xfrm>
            <a:off x="6096000" y="2037493"/>
            <a:ext cx="5517256" cy="830762"/>
            <a:chOff x="0" y="1157809"/>
            <a:chExt cx="6666833" cy="1003860"/>
          </a:xfrm>
        </p:grpSpPr>
        <p:sp>
          <p:nvSpPr>
            <p:cNvPr id="31" name="Rectangle: Rounded Corners 30">
              <a:extLst>
                <a:ext uri="{FF2B5EF4-FFF2-40B4-BE49-F238E27FC236}">
                  <a16:creationId xmlns:a16="http://schemas.microsoft.com/office/drawing/2014/main" id="{B8634E1C-FFB4-4E55-9909-45AFEBCB949B}"/>
                </a:ext>
              </a:extLst>
            </p:cNvPr>
            <p:cNvSpPr/>
            <p:nvPr/>
          </p:nvSpPr>
          <p:spPr>
            <a:xfrm>
              <a:off x="0" y="1157809"/>
              <a:ext cx="6666833" cy="1003860"/>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2" name="Rectangle: Rounded Corners 6">
              <a:extLst>
                <a:ext uri="{FF2B5EF4-FFF2-40B4-BE49-F238E27FC236}">
                  <a16:creationId xmlns:a16="http://schemas.microsoft.com/office/drawing/2014/main" id="{DAC0E225-4564-470B-A196-96EB914B4CAC}"/>
                </a:ext>
              </a:extLst>
            </p:cNvPr>
            <p:cNvSpPr txBox="1"/>
            <p:nvPr/>
          </p:nvSpPr>
          <p:spPr>
            <a:xfrm>
              <a:off x="49004" y="1206813"/>
              <a:ext cx="6568825" cy="90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The Great ShakeOut</a:t>
              </a:r>
            </a:p>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October 21, 2021 at 10:21am</a:t>
              </a:r>
            </a:p>
          </p:txBody>
        </p:sp>
      </p:grpSp>
      <p:grpSp>
        <p:nvGrpSpPr>
          <p:cNvPr id="19" name="Group 18">
            <a:extLst>
              <a:ext uri="{FF2B5EF4-FFF2-40B4-BE49-F238E27FC236}">
                <a16:creationId xmlns:a16="http://schemas.microsoft.com/office/drawing/2014/main" id="{DFA4834A-C9BA-418C-B700-823AE19A9B70}"/>
              </a:ext>
            </a:extLst>
          </p:cNvPr>
          <p:cNvGrpSpPr/>
          <p:nvPr/>
        </p:nvGrpSpPr>
        <p:grpSpPr>
          <a:xfrm>
            <a:off x="6096000" y="3104713"/>
            <a:ext cx="5517256" cy="830762"/>
            <a:chOff x="0" y="2225029"/>
            <a:chExt cx="6666833" cy="1003860"/>
          </a:xfrm>
        </p:grpSpPr>
        <p:sp>
          <p:nvSpPr>
            <p:cNvPr id="29" name="Rectangle: Rounded Corners 28">
              <a:extLst>
                <a:ext uri="{FF2B5EF4-FFF2-40B4-BE49-F238E27FC236}">
                  <a16:creationId xmlns:a16="http://schemas.microsoft.com/office/drawing/2014/main" id="{B99DEF70-1241-45A8-B028-E3A5BBCBFB03}"/>
                </a:ext>
              </a:extLst>
            </p:cNvPr>
            <p:cNvSpPr/>
            <p:nvPr/>
          </p:nvSpPr>
          <p:spPr>
            <a:xfrm>
              <a:off x="0" y="2225029"/>
              <a:ext cx="6666833" cy="1003860"/>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0" name="Rectangle: Rounded Corners 8">
              <a:extLst>
                <a:ext uri="{FF2B5EF4-FFF2-40B4-BE49-F238E27FC236}">
                  <a16:creationId xmlns:a16="http://schemas.microsoft.com/office/drawing/2014/main" id="{CB93366E-6FAA-406A-9BE8-ED1A15CD27C5}"/>
                </a:ext>
              </a:extLst>
            </p:cNvPr>
            <p:cNvSpPr txBox="1"/>
            <p:nvPr/>
          </p:nvSpPr>
          <p:spPr>
            <a:xfrm>
              <a:off x="49004" y="2274033"/>
              <a:ext cx="6568825" cy="90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USVI Tsunami Awareness Week</a:t>
              </a:r>
            </a:p>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November 1-5, 2021</a:t>
              </a:r>
            </a:p>
          </p:txBody>
        </p:sp>
      </p:grpSp>
      <p:grpSp>
        <p:nvGrpSpPr>
          <p:cNvPr id="21" name="Group 20">
            <a:extLst>
              <a:ext uri="{FF2B5EF4-FFF2-40B4-BE49-F238E27FC236}">
                <a16:creationId xmlns:a16="http://schemas.microsoft.com/office/drawing/2014/main" id="{AA6AA33F-1EAA-47BE-9DAA-2ADC8C5160E5}"/>
              </a:ext>
            </a:extLst>
          </p:cNvPr>
          <p:cNvGrpSpPr/>
          <p:nvPr/>
        </p:nvGrpSpPr>
        <p:grpSpPr>
          <a:xfrm>
            <a:off x="6096000" y="4171934"/>
            <a:ext cx="5517256" cy="830762"/>
            <a:chOff x="0" y="3292250"/>
            <a:chExt cx="6666833" cy="1003860"/>
          </a:xfrm>
        </p:grpSpPr>
        <p:sp>
          <p:nvSpPr>
            <p:cNvPr id="27" name="Rectangle: Rounded Corners 26">
              <a:extLst>
                <a:ext uri="{FF2B5EF4-FFF2-40B4-BE49-F238E27FC236}">
                  <a16:creationId xmlns:a16="http://schemas.microsoft.com/office/drawing/2014/main" id="{A916B0AD-27BB-495A-94DD-30167926C4FB}"/>
                </a:ext>
              </a:extLst>
            </p:cNvPr>
            <p:cNvSpPr/>
            <p:nvPr/>
          </p:nvSpPr>
          <p:spPr>
            <a:xfrm>
              <a:off x="0" y="3292250"/>
              <a:ext cx="6666833" cy="1003860"/>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28" name="Rectangle: Rounded Corners 10">
              <a:extLst>
                <a:ext uri="{FF2B5EF4-FFF2-40B4-BE49-F238E27FC236}">
                  <a16:creationId xmlns:a16="http://schemas.microsoft.com/office/drawing/2014/main" id="{B0C74A5F-CB01-4838-B7BE-1453C4E9E387}"/>
                </a:ext>
              </a:extLst>
            </p:cNvPr>
            <p:cNvSpPr txBox="1"/>
            <p:nvPr/>
          </p:nvSpPr>
          <p:spPr>
            <a:xfrm>
              <a:off x="49004" y="3341254"/>
              <a:ext cx="6568825" cy="9058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Caribe Wave</a:t>
              </a:r>
              <a:endParaRPr lang="en-US" sz="2200">
                <a:effectLst>
                  <a:outerShdw blurRad="50800" dist="38100" dir="5400000" algn="t" rotWithShape="0">
                    <a:prstClr val="black">
                      <a:alpha val="40000"/>
                    </a:prstClr>
                  </a:outerShdw>
                </a:effectLst>
              </a:endParaRPr>
            </a:p>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March 10, 2022 </a:t>
              </a:r>
            </a:p>
          </p:txBody>
        </p:sp>
      </p:grpSp>
      <p:grpSp>
        <p:nvGrpSpPr>
          <p:cNvPr id="23" name="Group 22">
            <a:extLst>
              <a:ext uri="{FF2B5EF4-FFF2-40B4-BE49-F238E27FC236}">
                <a16:creationId xmlns:a16="http://schemas.microsoft.com/office/drawing/2014/main" id="{61216C68-9295-4CB1-AA8D-4537D4A205F0}"/>
              </a:ext>
            </a:extLst>
          </p:cNvPr>
          <p:cNvGrpSpPr/>
          <p:nvPr/>
        </p:nvGrpSpPr>
        <p:grpSpPr>
          <a:xfrm>
            <a:off x="6096000" y="5239154"/>
            <a:ext cx="5517256" cy="830762"/>
            <a:chOff x="0" y="4359470"/>
            <a:chExt cx="6666833" cy="1003860"/>
          </a:xfrm>
          <a:solidFill>
            <a:schemeClr val="accent2"/>
          </a:solidFill>
        </p:grpSpPr>
        <p:sp>
          <p:nvSpPr>
            <p:cNvPr id="25" name="Rectangle: Rounded Corners 24">
              <a:extLst>
                <a:ext uri="{FF2B5EF4-FFF2-40B4-BE49-F238E27FC236}">
                  <a16:creationId xmlns:a16="http://schemas.microsoft.com/office/drawing/2014/main" id="{9FFF8E95-71F6-4F1A-AFED-A1501A00DFEF}"/>
                </a:ext>
              </a:extLst>
            </p:cNvPr>
            <p:cNvSpPr/>
            <p:nvPr/>
          </p:nvSpPr>
          <p:spPr>
            <a:xfrm>
              <a:off x="0" y="4359470"/>
              <a:ext cx="6666833" cy="1003860"/>
            </a:xfrm>
            <a:prstGeom prst="roundRect">
              <a:avLst/>
            </a:prstGeom>
            <a:grpFill/>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6" name="Rectangle: Rounded Corners 12">
              <a:extLst>
                <a:ext uri="{FF2B5EF4-FFF2-40B4-BE49-F238E27FC236}">
                  <a16:creationId xmlns:a16="http://schemas.microsoft.com/office/drawing/2014/main" id="{AD57EF2C-72C0-4272-998E-2422DD75DC7D}"/>
                </a:ext>
              </a:extLst>
            </p:cNvPr>
            <p:cNvSpPr txBox="1"/>
            <p:nvPr/>
          </p:nvSpPr>
          <p:spPr>
            <a:xfrm>
              <a:off x="49004" y="4408474"/>
              <a:ext cx="6568825" cy="90585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Hurricane </a:t>
              </a:r>
              <a:r>
                <a:rPr lang="en-US" sz="2200">
                  <a:effectLst>
                    <a:outerShdw blurRad="50800" dist="38100" dir="5400000" algn="t" rotWithShape="0">
                      <a:prstClr val="black">
                        <a:alpha val="40000"/>
                      </a:prstClr>
                    </a:outerShdw>
                  </a:effectLst>
                </a:rPr>
                <a:t>Preparedness</a:t>
              </a:r>
              <a:r>
                <a:rPr lang="en-US" sz="2200" kern="1200">
                  <a:effectLst>
                    <a:outerShdw blurRad="50800" dist="38100" dir="5400000" algn="t" rotWithShape="0">
                      <a:prstClr val="black">
                        <a:alpha val="40000"/>
                      </a:prstClr>
                    </a:outerShdw>
                  </a:effectLst>
                </a:rPr>
                <a:t> Week</a:t>
              </a:r>
              <a:endParaRPr lang="en-US" sz="2200">
                <a:effectLst>
                  <a:outerShdw blurRad="50800" dist="38100" dir="5400000" algn="t" rotWithShape="0">
                    <a:prstClr val="black">
                      <a:alpha val="40000"/>
                    </a:prstClr>
                  </a:outerShdw>
                </a:effectLst>
              </a:endParaRPr>
            </a:p>
            <a:p>
              <a:pPr marL="0" lvl="0" indent="0" algn="ctr" defTabSz="977900">
                <a:lnSpc>
                  <a:spcPct val="90000"/>
                </a:lnSpc>
                <a:spcBef>
                  <a:spcPct val="0"/>
                </a:spcBef>
                <a:spcAft>
                  <a:spcPct val="35000"/>
                </a:spcAft>
                <a:buNone/>
              </a:pPr>
              <a:r>
                <a:rPr lang="en-US" sz="2200" kern="1200">
                  <a:effectLst>
                    <a:outerShdw blurRad="50800" dist="38100" dir="5400000" algn="t" rotWithShape="0">
                      <a:prstClr val="black">
                        <a:alpha val="40000"/>
                      </a:prstClr>
                    </a:outerShdw>
                  </a:effectLst>
                </a:rPr>
                <a:t>May 25-31, 2022 </a:t>
              </a:r>
            </a:p>
          </p:txBody>
        </p:sp>
      </p:grpSp>
    </p:spTree>
    <p:extLst>
      <p:ext uri="{BB962C8B-B14F-4D97-AF65-F5344CB8AC3E}">
        <p14:creationId xmlns:p14="http://schemas.microsoft.com/office/powerpoint/2010/main" val="926395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B1C77739-684E-4BE7-BD67-593F7E0C2132}"/>
              </a:ext>
            </a:extLst>
          </p:cNvPr>
          <p:cNvPicPr>
            <a:picLocks noGrp="1" noChangeAspect="1"/>
          </p:cNvPicPr>
          <p:nvPr>
            <p:ph idx="1"/>
          </p:nvPr>
        </p:nvPicPr>
        <p:blipFill>
          <a:blip r:embed="rId2"/>
          <a:srcRect l="134" r="134"/>
          <a:stretch/>
        </p:blipFill>
        <p:spPr>
          <a:xfrm>
            <a:off x="20" y="1282"/>
            <a:ext cx="12191980" cy="6856718"/>
          </a:xfrm>
          <a:prstGeom prst="rect">
            <a:avLst/>
          </a:prstGeom>
        </p:spPr>
      </p:pic>
    </p:spTree>
    <p:extLst>
      <p:ext uri="{BB962C8B-B14F-4D97-AF65-F5344CB8AC3E}">
        <p14:creationId xmlns:p14="http://schemas.microsoft.com/office/powerpoint/2010/main" val="4216065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78168" y="391886"/>
            <a:ext cx="5346000" cy="2387600"/>
          </a:xfrm>
        </p:spPr>
        <p:txBody>
          <a:bodyPr vert="horz" lIns="91440" tIns="45720" rIns="91440" bIns="45720" rtlCol="0" anchor="t">
            <a:normAutofit fontScale="90000"/>
          </a:bodyPr>
          <a:lstStyle/>
          <a:p>
            <a:pPr algn="ctr"/>
            <a:r>
              <a:rPr lang="en-US" sz="5300" i="1" kern="1200">
                <a:solidFill>
                  <a:schemeClr val="tx1"/>
                </a:solidFill>
                <a:effectLst>
                  <a:outerShdw blurRad="50800" dist="38100" dir="5400000" algn="t" rotWithShape="0">
                    <a:prstClr val="black">
                      <a:alpha val="40000"/>
                    </a:prstClr>
                  </a:outerShdw>
                </a:effectLst>
                <a:latin typeface="Raleway" pitchFamily="2" charset="77"/>
              </a:rPr>
              <a:t>The Great </a:t>
            </a:r>
            <a:r>
              <a:rPr lang="en-US" sz="5300" i="1" kern="1200" err="1">
                <a:solidFill>
                  <a:schemeClr val="tx1"/>
                </a:solidFill>
                <a:effectLst>
                  <a:outerShdw blurRad="50800" dist="38100" dir="5400000" algn="t" rotWithShape="0">
                    <a:prstClr val="black">
                      <a:alpha val="40000"/>
                    </a:prstClr>
                  </a:outerShdw>
                </a:effectLst>
                <a:latin typeface="Raleway" pitchFamily="2" charset="77"/>
              </a:rPr>
              <a:t>ShakeOut</a:t>
            </a:r>
            <a:br>
              <a:rPr lang="en-US" sz="3400" i="1" kern="1200">
                <a:solidFill>
                  <a:schemeClr val="tx1"/>
                </a:solidFill>
                <a:effectLst>
                  <a:outerShdw blurRad="50800" dist="38100" dir="5400000" algn="t" rotWithShape="0">
                    <a:prstClr val="black">
                      <a:alpha val="40000"/>
                    </a:prstClr>
                  </a:outerShdw>
                </a:effectLst>
                <a:latin typeface="Raleway" pitchFamily="2" charset="77"/>
              </a:rPr>
            </a:br>
            <a:r>
              <a:rPr lang="en-US" sz="3400" kern="1200">
                <a:solidFill>
                  <a:schemeClr val="tx1"/>
                </a:solidFill>
                <a:effectLst>
                  <a:outerShdw blurRad="50800" dist="38100" dir="5400000" algn="t" rotWithShape="0">
                    <a:prstClr val="black">
                      <a:alpha val="40000"/>
                    </a:prstClr>
                  </a:outerShdw>
                </a:effectLst>
                <a:latin typeface="Raleway" pitchFamily="2" charset="77"/>
              </a:rPr>
              <a:t>October 21, 2021 at 10:21am</a:t>
            </a:r>
            <a:br>
              <a:rPr lang="en-US" sz="3400" kern="1200">
                <a:solidFill>
                  <a:schemeClr val="tx1"/>
                </a:solidFill>
                <a:effectLst>
                  <a:outerShdw blurRad="50800" dist="38100" dir="5400000" algn="t" rotWithShape="0">
                    <a:prstClr val="black">
                      <a:alpha val="40000"/>
                    </a:prstClr>
                  </a:outerShdw>
                </a:effectLst>
                <a:latin typeface="+mj-lt"/>
                <a:ea typeface="+mj-ea"/>
                <a:cs typeface="+mj-cs"/>
              </a:rPr>
            </a:br>
            <a:endParaRPr lang="en-US" sz="3400" i="1" kern="1200">
              <a:solidFill>
                <a:schemeClr val="tx1"/>
              </a:solidFill>
              <a:latin typeface="+mj-lt"/>
              <a:ea typeface="+mj-ea"/>
              <a:cs typeface="+mj-cs"/>
            </a:endParaRPr>
          </a:p>
        </p:txBody>
      </p:sp>
      <p:sp>
        <p:nvSpPr>
          <p:cNvPr id="48" name="Rectangle 4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screenshot, outdoor&#10;&#10;Description automatically generated">
            <a:extLst>
              <a:ext uri="{FF2B5EF4-FFF2-40B4-BE49-F238E27FC236}">
                <a16:creationId xmlns:a16="http://schemas.microsoft.com/office/drawing/2014/main" id="{6019BFE5-CD44-2740-8932-95C671BD6E89}"/>
              </a:ext>
            </a:extLst>
          </p:cNvPr>
          <p:cNvPicPr>
            <a:picLocks noChangeAspect="1"/>
          </p:cNvPicPr>
          <p:nvPr/>
        </p:nvPicPr>
        <p:blipFill>
          <a:blip r:embed="rId2"/>
          <a:stretch>
            <a:fillRect/>
          </a:stretch>
        </p:blipFill>
        <p:spPr>
          <a:xfrm>
            <a:off x="1226372" y="666728"/>
            <a:ext cx="4550270" cy="5465791"/>
          </a:xfrm>
          <a:prstGeom prst="rect">
            <a:avLst/>
          </a:prstGeom>
        </p:spPr>
      </p:pic>
      <p:grpSp>
        <p:nvGrpSpPr>
          <p:cNvPr id="52" name="Group 5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53" name="Rectangle 5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AE0C853F-C8CE-4B13-BF3E-923B61A8FF78}"/>
              </a:ext>
            </a:extLst>
          </p:cNvPr>
          <p:cNvSpPr txBox="1"/>
          <p:nvPr/>
        </p:nvSpPr>
        <p:spPr>
          <a:xfrm rot="-10800000" flipV="1">
            <a:off x="89771" y="5457555"/>
            <a:ext cx="12169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6" name="TextBox 5">
            <a:extLst>
              <a:ext uri="{FF2B5EF4-FFF2-40B4-BE49-F238E27FC236}">
                <a16:creationId xmlns:a16="http://schemas.microsoft.com/office/drawing/2014/main" id="{C935587D-3665-D142-BB28-F027F62E1154}"/>
              </a:ext>
            </a:extLst>
          </p:cNvPr>
          <p:cNvSpPr txBox="1"/>
          <p:nvPr/>
        </p:nvSpPr>
        <p:spPr>
          <a:xfrm>
            <a:off x="6663559" y="2406869"/>
            <a:ext cx="4719144" cy="120032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Raleway"/>
              </a:rPr>
              <a:t>The Great </a:t>
            </a:r>
            <a:r>
              <a:rPr lang="en-US" err="1">
                <a:latin typeface="Raleway"/>
              </a:rPr>
              <a:t>ShakeOut</a:t>
            </a:r>
            <a:r>
              <a:rPr lang="en-US">
                <a:latin typeface="Raleway"/>
              </a:rPr>
              <a:t> is a nationwide annual earthquake drill focused on practicing how to be safer during earthquakes.</a:t>
            </a:r>
          </a:p>
        </p:txBody>
      </p:sp>
      <p:sp>
        <p:nvSpPr>
          <p:cNvPr id="44" name="TextBox 43">
            <a:extLst>
              <a:ext uri="{FF2B5EF4-FFF2-40B4-BE49-F238E27FC236}">
                <a16:creationId xmlns:a16="http://schemas.microsoft.com/office/drawing/2014/main" id="{194C33FA-AD0B-A948-8A80-0893B42F2F10}"/>
              </a:ext>
            </a:extLst>
          </p:cNvPr>
          <p:cNvSpPr txBox="1"/>
          <p:nvPr/>
        </p:nvSpPr>
        <p:spPr>
          <a:xfrm>
            <a:off x="6663559" y="3922094"/>
            <a:ext cx="5441416" cy="227754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latin typeface="Raleway"/>
              </a:rPr>
              <a:t>To register:</a:t>
            </a:r>
            <a:endParaRPr lang="en-US" dirty="0">
              <a:latin typeface="Raleway"/>
              <a:cs typeface="Calibri" panose="020F0502020204030204"/>
            </a:endParaRPr>
          </a:p>
          <a:p>
            <a:pPr marL="742950" lvl="1" indent="-285750">
              <a:buFont typeface="Arial" panose="020B0604020202020204" pitchFamily="34" charset="0"/>
              <a:buChar char="•"/>
            </a:pPr>
            <a:r>
              <a:rPr lang="en-US" dirty="0">
                <a:latin typeface="Raleway"/>
              </a:rPr>
              <a:t> Contact Lisa Ann James by calling</a:t>
            </a:r>
          </a:p>
          <a:p>
            <a:pPr lvl="1"/>
            <a:r>
              <a:rPr lang="en-US" dirty="0">
                <a:latin typeface="Raleway"/>
              </a:rPr>
              <a:t>340-774-2244 or email</a:t>
            </a:r>
          </a:p>
          <a:p>
            <a:pPr lvl="1"/>
            <a:r>
              <a:rPr lang="en-US" dirty="0">
                <a:latin typeface="Raleway"/>
                <a:hlinkClick r:id="rId3"/>
              </a:rPr>
              <a:t>lisaann.james@vitema.vi.gov</a:t>
            </a:r>
            <a:endParaRPr lang="en-US" dirty="0">
              <a:latin typeface="Raleway"/>
            </a:endParaRPr>
          </a:p>
          <a:p>
            <a:pPr lvl="1"/>
            <a:endParaRPr lang="en-US" dirty="0">
              <a:latin typeface="Raleway"/>
              <a:cs typeface="Calibri" panose="020F0502020204030204"/>
            </a:endParaRPr>
          </a:p>
          <a:p>
            <a:pPr marL="742950" lvl="1" indent="-285750">
              <a:buFont typeface="Arial" panose="020B0604020202020204" pitchFamily="34" charset="0"/>
              <a:buChar char="•"/>
            </a:pPr>
            <a:r>
              <a:rPr lang="en-US" dirty="0">
                <a:latin typeface="Raleway"/>
              </a:rPr>
              <a:t>Online at</a:t>
            </a:r>
            <a:endParaRPr lang="en-US" dirty="0">
              <a:latin typeface="Raleway"/>
              <a:cs typeface="Calibri" panose="020F0502020204030204"/>
            </a:endParaRPr>
          </a:p>
          <a:p>
            <a:pPr lvl="1"/>
            <a:r>
              <a:rPr lang="en-US" sz="1600" dirty="0">
                <a:latin typeface="Raleway"/>
                <a:cs typeface="Calibri"/>
                <a:hlinkClick r:id="rId4"/>
              </a:rPr>
              <a:t>https</a:t>
            </a:r>
            <a:r>
              <a:rPr lang="en-US" sz="1600" dirty="0">
                <a:latin typeface="Raleway"/>
                <a:ea typeface="+mn-lt"/>
                <a:cs typeface="+mn-lt"/>
                <a:hlinkClick r:id="rId4"/>
              </a:rPr>
              <a:t>://www.shakeout.org/howtoparticipate/</a:t>
            </a:r>
            <a:endParaRPr lang="en-US" sz="1600" dirty="0">
              <a:latin typeface="Raleway"/>
              <a:ea typeface="+mn-lt"/>
              <a:cs typeface="+mn-lt"/>
            </a:endParaRPr>
          </a:p>
          <a:p>
            <a:pPr marL="742950" lvl="1" indent="-285750">
              <a:buFont typeface="Arial" panose="020B0604020202020204" pitchFamily="34" charset="0"/>
              <a:buChar char="•"/>
            </a:pPr>
            <a:endParaRPr lang="en-US" dirty="0">
              <a:latin typeface="Calibri"/>
              <a:cs typeface="Calibri"/>
            </a:endParaRPr>
          </a:p>
        </p:txBody>
      </p:sp>
    </p:spTree>
    <p:extLst>
      <p:ext uri="{BB962C8B-B14F-4D97-AF65-F5344CB8AC3E}">
        <p14:creationId xmlns:p14="http://schemas.microsoft.com/office/powerpoint/2010/main" val="3787616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78168" y="391886"/>
            <a:ext cx="5346000" cy="2387600"/>
          </a:xfrm>
        </p:spPr>
        <p:txBody>
          <a:bodyPr vert="horz" lIns="91440" tIns="45720" rIns="91440" bIns="45720" rtlCol="0" anchor="t">
            <a:normAutofit fontScale="90000"/>
          </a:bodyPr>
          <a:lstStyle/>
          <a:p>
            <a:pPr algn="ctr"/>
            <a:r>
              <a:rPr lang="en-US" sz="5300" i="1" kern="1200">
                <a:solidFill>
                  <a:schemeClr val="tx1"/>
                </a:solidFill>
                <a:effectLst>
                  <a:outerShdw blurRad="50800" dist="38100" dir="5400000" algn="t" rotWithShape="0">
                    <a:prstClr val="black">
                      <a:alpha val="40000"/>
                    </a:prstClr>
                  </a:outerShdw>
                </a:effectLst>
                <a:latin typeface="Raleway" pitchFamily="2" charset="77"/>
              </a:rPr>
              <a:t>USVI Tsunami Awareness Week</a:t>
            </a:r>
            <a:br>
              <a:rPr lang="en-US" sz="3400" i="1" kern="1200">
                <a:solidFill>
                  <a:schemeClr val="tx1"/>
                </a:solidFill>
                <a:effectLst>
                  <a:outerShdw blurRad="50800" dist="38100" dir="5400000" algn="t" rotWithShape="0">
                    <a:prstClr val="black">
                      <a:alpha val="40000"/>
                    </a:prstClr>
                  </a:outerShdw>
                </a:effectLst>
                <a:latin typeface="Raleway" pitchFamily="2" charset="77"/>
              </a:rPr>
            </a:br>
            <a:r>
              <a:rPr lang="en-US" sz="3400" kern="1200">
                <a:solidFill>
                  <a:schemeClr val="tx1"/>
                </a:solidFill>
                <a:effectLst>
                  <a:outerShdw blurRad="50800" dist="38100" dir="5400000" algn="t" rotWithShape="0">
                    <a:prstClr val="black">
                      <a:alpha val="40000"/>
                    </a:prstClr>
                  </a:outerShdw>
                </a:effectLst>
                <a:latin typeface="Raleway" pitchFamily="2" charset="77"/>
              </a:rPr>
              <a:t>November 1-5, 2021 </a:t>
            </a:r>
            <a:br>
              <a:rPr lang="en-US" sz="3400" kern="1200">
                <a:solidFill>
                  <a:schemeClr val="tx1"/>
                </a:solidFill>
                <a:effectLst>
                  <a:outerShdw blurRad="50800" dist="38100" dir="5400000" algn="t" rotWithShape="0">
                    <a:prstClr val="black">
                      <a:alpha val="40000"/>
                    </a:prstClr>
                  </a:outerShdw>
                </a:effectLst>
                <a:latin typeface="+mj-lt"/>
                <a:ea typeface="+mj-ea"/>
                <a:cs typeface="+mj-cs"/>
              </a:rPr>
            </a:br>
            <a:endParaRPr lang="en-US" sz="3400" i="1" kern="1200">
              <a:solidFill>
                <a:schemeClr val="tx1"/>
              </a:solidFill>
              <a:latin typeface="+mj-lt"/>
              <a:ea typeface="+mj-ea"/>
              <a:cs typeface="+mj-cs"/>
            </a:endParaRPr>
          </a:p>
        </p:txBody>
      </p:sp>
      <p:sp>
        <p:nvSpPr>
          <p:cNvPr id="48" name="Rectangle 4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19BFE5-CD44-2740-8932-95C671BD6E89}"/>
              </a:ext>
            </a:extLst>
          </p:cNvPr>
          <p:cNvPicPr>
            <a:picLocks noChangeAspect="1"/>
          </p:cNvPicPr>
          <p:nvPr/>
        </p:nvPicPr>
        <p:blipFill>
          <a:blip r:embed="rId2"/>
          <a:srcRect t="49" b="49"/>
          <a:stretch/>
        </p:blipFill>
        <p:spPr>
          <a:xfrm>
            <a:off x="1226371" y="1242838"/>
            <a:ext cx="4711973" cy="4018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2" name="Group 5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53" name="Rectangle 5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935587D-3665-D142-BB28-F027F62E1154}"/>
              </a:ext>
            </a:extLst>
          </p:cNvPr>
          <p:cNvSpPr txBox="1"/>
          <p:nvPr/>
        </p:nvSpPr>
        <p:spPr>
          <a:xfrm>
            <a:off x="6663559" y="2406869"/>
            <a:ext cx="4719144" cy="923330"/>
          </a:xfrm>
          <a:prstGeom prst="rect">
            <a:avLst/>
          </a:prstGeom>
          <a:noFill/>
        </p:spPr>
        <p:txBody>
          <a:bodyPr wrap="square" lIns="91440" tIns="45720" rIns="91440" bIns="45720" rtlCol="0" anchor="t">
            <a:spAutoFit/>
          </a:bodyPr>
          <a:lstStyle/>
          <a:p>
            <a:pPr marL="285750" indent="-285750" algn="ctr">
              <a:buFont typeface="Arial" panose="020B0604020202020204" pitchFamily="34" charset="0"/>
              <a:buChar char="•"/>
            </a:pPr>
            <a:r>
              <a:rPr lang="en-US">
                <a:latin typeface="Raleway"/>
                <a:ea typeface="+mn-lt"/>
                <a:cs typeface="+mn-lt"/>
              </a:rPr>
              <a:t>Tsunami Awareness week is focused on practicing how to survive a tsunami in The U.S. Virgin Islands.</a:t>
            </a:r>
            <a:endParaRPr lang="en-US"/>
          </a:p>
        </p:txBody>
      </p:sp>
      <p:sp>
        <p:nvSpPr>
          <p:cNvPr id="44" name="TextBox 43">
            <a:extLst>
              <a:ext uri="{FF2B5EF4-FFF2-40B4-BE49-F238E27FC236}">
                <a16:creationId xmlns:a16="http://schemas.microsoft.com/office/drawing/2014/main" id="{194C33FA-AD0B-A948-8A80-0893B42F2F10}"/>
              </a:ext>
            </a:extLst>
          </p:cNvPr>
          <p:cNvSpPr txBox="1"/>
          <p:nvPr/>
        </p:nvSpPr>
        <p:spPr>
          <a:xfrm>
            <a:off x="6663559" y="4004005"/>
            <a:ext cx="5207605" cy="1200329"/>
          </a:xfrm>
          <a:prstGeom prst="rect">
            <a:avLst/>
          </a:prstGeom>
          <a:noFill/>
        </p:spPr>
        <p:txBody>
          <a:bodyPr wrap="square" lIns="91440" tIns="45720" rIns="91440" bIns="45720" rtlCol="0" anchor="t">
            <a:spAutoFit/>
          </a:bodyPr>
          <a:lstStyle/>
          <a:p>
            <a:pPr marL="285750" indent="-285750" algn="ctr">
              <a:buFont typeface="Arial" panose="020B0604020202020204" pitchFamily="34" charset="0"/>
              <a:buChar char="•"/>
            </a:pPr>
            <a:r>
              <a:rPr lang="en-US">
                <a:latin typeface="Raleway"/>
              </a:rPr>
              <a:t>For more information, visit VITEMA’s website at </a:t>
            </a:r>
            <a:r>
              <a:rPr lang="en-US">
                <a:latin typeface="Raleway"/>
                <a:hlinkClick r:id="rId3"/>
              </a:rPr>
              <a:t>www.vitema.vi.gov</a:t>
            </a:r>
            <a:r>
              <a:rPr lang="en-US">
                <a:latin typeface="Raleway"/>
              </a:rPr>
              <a:t> </a:t>
            </a:r>
            <a:endParaRPr lang="en-US">
              <a:latin typeface="Raleway"/>
              <a:cs typeface="Calibri" panose="020F0502020204030204"/>
            </a:endParaRPr>
          </a:p>
          <a:p>
            <a:pPr algn="ctr"/>
            <a:r>
              <a:rPr lang="en-US">
                <a:latin typeface="Raleway"/>
              </a:rPr>
              <a:t>      or </a:t>
            </a:r>
            <a:r>
              <a:rPr lang="en-US">
                <a:latin typeface="Raleway"/>
                <a:ea typeface="+mn-lt"/>
                <a:cs typeface="+mn-lt"/>
                <a:hlinkClick r:id="rId4"/>
              </a:rPr>
              <a:t>https://www.tsunamizone.org/usvi/</a:t>
            </a:r>
            <a:endParaRPr lang="en-US">
              <a:latin typeface="Raleway"/>
              <a:ea typeface="+mn-lt"/>
              <a:cs typeface="+mn-lt"/>
            </a:endParaRPr>
          </a:p>
          <a:p>
            <a:endParaRPr lang="en-US">
              <a:latin typeface="Calibri"/>
              <a:cs typeface="Calibri"/>
            </a:endParaRPr>
          </a:p>
        </p:txBody>
      </p:sp>
    </p:spTree>
    <p:extLst>
      <p:ext uri="{BB962C8B-B14F-4D97-AF65-F5344CB8AC3E}">
        <p14:creationId xmlns:p14="http://schemas.microsoft.com/office/powerpoint/2010/main" val="3619975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78168" y="391886"/>
            <a:ext cx="5346000" cy="2387600"/>
          </a:xfrm>
        </p:spPr>
        <p:txBody>
          <a:bodyPr vert="horz" lIns="91440" tIns="45720" rIns="91440" bIns="45720" rtlCol="0" anchor="t">
            <a:normAutofit/>
          </a:bodyPr>
          <a:lstStyle/>
          <a:p>
            <a:pPr algn="ctr"/>
            <a:r>
              <a:rPr lang="en-US" sz="5300" i="1" kern="1200">
                <a:effectLst>
                  <a:outerShdw blurRad="50800" dist="38100" dir="5400000" algn="t" rotWithShape="0">
                    <a:prstClr val="black">
                      <a:alpha val="40000"/>
                    </a:prstClr>
                  </a:outerShdw>
                </a:effectLst>
                <a:latin typeface="Raleway"/>
              </a:rPr>
              <a:t>Caribe Wave</a:t>
            </a:r>
            <a:br>
              <a:rPr lang="en-US" sz="3400" i="1" kern="1200">
                <a:effectLst>
                  <a:outerShdw blurRad="50800" dist="38100" dir="5400000" algn="t" rotWithShape="0">
                    <a:prstClr val="black">
                      <a:alpha val="40000"/>
                    </a:prstClr>
                  </a:outerShdw>
                </a:effectLst>
                <a:latin typeface="Raleway" pitchFamily="2" charset="77"/>
              </a:rPr>
            </a:br>
            <a:r>
              <a:rPr lang="en-US" sz="3400" kern="1200">
                <a:effectLst>
                  <a:outerShdw blurRad="50800" dist="38100" dir="5400000" algn="t" rotWithShape="0">
                    <a:prstClr val="black">
                      <a:alpha val="40000"/>
                    </a:prstClr>
                  </a:outerShdw>
                </a:effectLst>
                <a:latin typeface="Raleway"/>
              </a:rPr>
              <a:t>March </a:t>
            </a:r>
            <a:r>
              <a:rPr lang="en-US" sz="3400">
                <a:effectLst>
                  <a:outerShdw blurRad="50800" dist="38100" dir="5400000" algn="t" rotWithShape="0">
                    <a:prstClr val="black">
                      <a:alpha val="40000"/>
                    </a:prstClr>
                  </a:outerShdw>
                </a:effectLst>
                <a:latin typeface="Raleway"/>
              </a:rPr>
              <a:t>10</a:t>
            </a:r>
            <a:r>
              <a:rPr lang="en-US" sz="3400" kern="1200">
                <a:effectLst>
                  <a:outerShdw blurRad="50800" dist="38100" dir="5400000" algn="t" rotWithShape="0">
                    <a:prstClr val="black">
                      <a:alpha val="40000"/>
                    </a:prstClr>
                  </a:outerShdw>
                </a:effectLst>
                <a:latin typeface="Raleway"/>
              </a:rPr>
              <a:t>, 2022</a:t>
            </a:r>
            <a:br>
              <a:rPr lang="en-US" sz="3400" kern="1200">
                <a:solidFill>
                  <a:schemeClr val="tx1"/>
                </a:solidFill>
                <a:effectLst>
                  <a:outerShdw blurRad="50800" dist="38100" dir="5400000" algn="t" rotWithShape="0">
                    <a:prstClr val="black">
                      <a:alpha val="40000"/>
                    </a:prstClr>
                  </a:outerShdw>
                </a:effectLst>
                <a:latin typeface="+mj-lt"/>
                <a:ea typeface="+mj-ea"/>
                <a:cs typeface="+mj-cs"/>
              </a:rPr>
            </a:br>
            <a:endParaRPr lang="en-US" sz="3400" i="1" kern="1200">
              <a:solidFill>
                <a:schemeClr val="tx1"/>
              </a:solidFill>
              <a:latin typeface="+mj-lt"/>
              <a:ea typeface="+mj-ea"/>
              <a:cs typeface="+mj-cs"/>
            </a:endParaRPr>
          </a:p>
        </p:txBody>
      </p:sp>
      <p:sp>
        <p:nvSpPr>
          <p:cNvPr id="48" name="Rectangle 4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19BFE5-CD44-2740-8932-95C671BD6E89}"/>
              </a:ext>
            </a:extLst>
          </p:cNvPr>
          <p:cNvPicPr>
            <a:picLocks noChangeAspect="1"/>
          </p:cNvPicPr>
          <p:nvPr/>
        </p:nvPicPr>
        <p:blipFill rotWithShape="1">
          <a:blip r:embed="rId2">
            <a:alphaModFix/>
          </a:blip>
          <a:srcRect t="-6647" b="-7214"/>
          <a:stretch/>
        </p:blipFill>
        <p:spPr>
          <a:xfrm>
            <a:off x="809296" y="830167"/>
            <a:ext cx="2774731" cy="2485224"/>
          </a:xfrm>
          <a:prstGeom prst="rect">
            <a:avLst/>
          </a:prstGeom>
          <a:ln>
            <a:noFill/>
          </a:ln>
          <a:effectLst>
            <a:outerShdw blurRad="292100" dist="139700" dir="2700000" algn="tl" rotWithShape="0">
              <a:srgbClr val="333333">
                <a:alpha val="65000"/>
              </a:srgbClr>
            </a:outerShdw>
          </a:effectLst>
        </p:spPr>
      </p:pic>
      <p:grpSp>
        <p:nvGrpSpPr>
          <p:cNvPr id="52" name="Group 5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53" name="Rectangle 5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AE0C853F-C8CE-4B13-BF3E-923B61A8FF78}"/>
              </a:ext>
            </a:extLst>
          </p:cNvPr>
          <p:cNvSpPr txBox="1"/>
          <p:nvPr/>
        </p:nvSpPr>
        <p:spPr>
          <a:xfrm rot="-10800000" flipV="1">
            <a:off x="89771" y="5457555"/>
            <a:ext cx="12169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6" name="TextBox 5">
            <a:extLst>
              <a:ext uri="{FF2B5EF4-FFF2-40B4-BE49-F238E27FC236}">
                <a16:creationId xmlns:a16="http://schemas.microsoft.com/office/drawing/2014/main" id="{C935587D-3665-D142-BB28-F027F62E1154}"/>
              </a:ext>
            </a:extLst>
          </p:cNvPr>
          <p:cNvSpPr txBox="1"/>
          <p:nvPr/>
        </p:nvSpPr>
        <p:spPr>
          <a:xfrm>
            <a:off x="6663559" y="2406869"/>
            <a:ext cx="4719144" cy="1200329"/>
          </a:xfrm>
          <a:prstGeom prst="rect">
            <a:avLst/>
          </a:prstGeom>
          <a:noFill/>
        </p:spPr>
        <p:txBody>
          <a:bodyPr wrap="square" lIns="91440" tIns="45720" rIns="91440" bIns="45720" rtlCol="0" anchor="t">
            <a:spAutoFit/>
          </a:bodyPr>
          <a:lstStyle/>
          <a:p>
            <a:pPr marL="285750" indent="-285750" algn="ctr">
              <a:buFont typeface="Arial" panose="020B0604020202020204" pitchFamily="34" charset="0"/>
              <a:buChar char="•"/>
            </a:pPr>
            <a:r>
              <a:rPr lang="en-US">
                <a:latin typeface="Raleway"/>
                <a:ea typeface="+mn-lt"/>
                <a:cs typeface="+mn-lt"/>
              </a:rPr>
              <a:t>CARIBE WAVE is the annual tsunami exercise utilized to advance tsunami preparedness efforts in the Caribbean and Adjacent Regions.</a:t>
            </a:r>
            <a:endParaRPr lang="en-US">
              <a:latin typeface="Raleway"/>
            </a:endParaRPr>
          </a:p>
        </p:txBody>
      </p:sp>
      <p:sp>
        <p:nvSpPr>
          <p:cNvPr id="44" name="TextBox 43">
            <a:extLst>
              <a:ext uri="{FF2B5EF4-FFF2-40B4-BE49-F238E27FC236}">
                <a16:creationId xmlns:a16="http://schemas.microsoft.com/office/drawing/2014/main" id="{194C33FA-AD0B-A948-8A80-0893B42F2F10}"/>
              </a:ext>
            </a:extLst>
          </p:cNvPr>
          <p:cNvSpPr txBox="1"/>
          <p:nvPr/>
        </p:nvSpPr>
        <p:spPr>
          <a:xfrm>
            <a:off x="6663559" y="4004005"/>
            <a:ext cx="5064754" cy="1200329"/>
          </a:xfrm>
          <a:prstGeom prst="rect">
            <a:avLst/>
          </a:prstGeom>
          <a:noFill/>
        </p:spPr>
        <p:txBody>
          <a:bodyPr wrap="square" lIns="91440" tIns="45720" rIns="91440" bIns="45720" rtlCol="0" anchor="t">
            <a:spAutoFit/>
          </a:bodyPr>
          <a:lstStyle/>
          <a:p>
            <a:pPr marL="285750" indent="-285750" algn="ctr">
              <a:buFont typeface="Arial" panose="020B0604020202020204" pitchFamily="34" charset="0"/>
              <a:buChar char="•"/>
            </a:pPr>
            <a:r>
              <a:rPr lang="en-US">
                <a:latin typeface="Raleway"/>
              </a:rPr>
              <a:t>For more information, visit VITEMA’s website at </a:t>
            </a:r>
            <a:r>
              <a:rPr lang="en-US">
                <a:latin typeface="Raleway"/>
                <a:hlinkClick r:id="rId3"/>
              </a:rPr>
              <a:t>www.vitema.vi.gov</a:t>
            </a:r>
            <a:r>
              <a:rPr lang="en-US">
                <a:latin typeface="Raleway"/>
              </a:rPr>
              <a:t> or </a:t>
            </a:r>
          </a:p>
          <a:p>
            <a:pPr algn="ctr"/>
            <a:r>
              <a:rPr lang="en-US">
                <a:latin typeface="Raleway"/>
                <a:ea typeface="+mn-lt"/>
                <a:cs typeface="+mn-lt"/>
                <a:hlinkClick r:id="rId4"/>
              </a:rPr>
              <a:t>https://www.tsunamizone.org/caribewave/</a:t>
            </a:r>
            <a:endParaRPr lang="en-US">
              <a:latin typeface="Raleway"/>
              <a:ea typeface="+mn-lt"/>
              <a:cs typeface="+mn-lt"/>
            </a:endParaRPr>
          </a:p>
          <a:p>
            <a:pPr marL="285750" indent="-285750">
              <a:buFont typeface="Arial" panose="020B0604020202020204" pitchFamily="34" charset="0"/>
              <a:buChar char="•"/>
            </a:pPr>
            <a:endParaRPr lang="en-US">
              <a:latin typeface="Calibri"/>
              <a:cs typeface="Calibri"/>
            </a:endParaRPr>
          </a:p>
        </p:txBody>
      </p:sp>
      <p:pic>
        <p:nvPicPr>
          <p:cNvPr id="7" name="Picture 6" descr="A picture containing text, tree, sky, outdoor&#10;&#10;Description automatically generated">
            <a:extLst>
              <a:ext uri="{FF2B5EF4-FFF2-40B4-BE49-F238E27FC236}">
                <a16:creationId xmlns:a16="http://schemas.microsoft.com/office/drawing/2014/main" id="{C51554C4-7AEE-A04F-886F-55AEDF29E681}"/>
              </a:ext>
            </a:extLst>
          </p:cNvPr>
          <p:cNvPicPr>
            <a:picLocks noChangeAspect="1"/>
          </p:cNvPicPr>
          <p:nvPr/>
        </p:nvPicPr>
        <p:blipFill>
          <a:blip r:embed="rId5"/>
          <a:stretch>
            <a:fillRect/>
          </a:stretch>
        </p:blipFill>
        <p:spPr>
          <a:xfrm>
            <a:off x="2111199" y="3428682"/>
            <a:ext cx="3988384" cy="2584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744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78168" y="391886"/>
            <a:ext cx="5346000" cy="2387600"/>
          </a:xfrm>
        </p:spPr>
        <p:txBody>
          <a:bodyPr vert="horz" lIns="91440" tIns="45720" rIns="91440" bIns="45720" rtlCol="0" anchor="t">
            <a:normAutofit fontScale="90000"/>
          </a:bodyPr>
          <a:lstStyle/>
          <a:p>
            <a:pPr algn="ctr"/>
            <a:r>
              <a:rPr lang="en-US" sz="4900" i="1" kern="1200">
                <a:effectLst>
                  <a:outerShdw blurRad="50800" dist="38100" dir="5400000" algn="t" rotWithShape="0">
                    <a:prstClr val="black">
                      <a:alpha val="40000"/>
                    </a:prstClr>
                  </a:outerShdw>
                </a:effectLst>
                <a:latin typeface="Raleway"/>
              </a:rPr>
              <a:t>Hurricane Preparedness Week</a:t>
            </a:r>
            <a:br>
              <a:rPr lang="en-US" sz="3400" i="1" kern="1200">
                <a:effectLst>
                  <a:outerShdw blurRad="50800" dist="38100" dir="5400000" algn="t" rotWithShape="0">
                    <a:prstClr val="black">
                      <a:alpha val="40000"/>
                    </a:prstClr>
                  </a:outerShdw>
                </a:effectLst>
                <a:latin typeface="Raleway" pitchFamily="2" charset="77"/>
              </a:rPr>
            </a:br>
            <a:r>
              <a:rPr lang="en-US" sz="3400" kern="1200">
                <a:effectLst>
                  <a:outerShdw blurRad="50800" dist="38100" dir="5400000" algn="t" rotWithShape="0">
                    <a:prstClr val="black">
                      <a:alpha val="40000"/>
                    </a:prstClr>
                  </a:outerShdw>
                </a:effectLst>
                <a:latin typeface="Raleway"/>
              </a:rPr>
              <a:t>May </a:t>
            </a:r>
            <a:r>
              <a:rPr lang="en-US" sz="3400">
                <a:effectLst>
                  <a:outerShdw blurRad="50800" dist="38100" dir="5400000" algn="t" rotWithShape="0">
                    <a:prstClr val="black">
                      <a:alpha val="40000"/>
                    </a:prstClr>
                  </a:outerShdw>
                </a:effectLst>
                <a:latin typeface="Raleway"/>
              </a:rPr>
              <a:t>25-31</a:t>
            </a:r>
            <a:r>
              <a:rPr lang="en-US" sz="3400" kern="1200">
                <a:effectLst>
                  <a:outerShdw blurRad="50800" dist="38100" dir="5400000" algn="t" rotWithShape="0">
                    <a:prstClr val="black">
                      <a:alpha val="40000"/>
                    </a:prstClr>
                  </a:outerShdw>
                </a:effectLst>
                <a:latin typeface="Raleway"/>
              </a:rPr>
              <a:t>, 2022</a:t>
            </a:r>
            <a:br>
              <a:rPr lang="en-US" sz="3400" kern="1200">
                <a:solidFill>
                  <a:schemeClr val="tx1"/>
                </a:solidFill>
                <a:effectLst>
                  <a:outerShdw blurRad="50800" dist="38100" dir="5400000" algn="t" rotWithShape="0">
                    <a:prstClr val="black">
                      <a:alpha val="40000"/>
                    </a:prstClr>
                  </a:outerShdw>
                </a:effectLst>
                <a:latin typeface="+mj-lt"/>
                <a:ea typeface="+mj-ea"/>
                <a:cs typeface="+mj-cs"/>
              </a:rPr>
            </a:br>
            <a:endParaRPr lang="en-US" sz="3400" i="1" kern="1200">
              <a:solidFill>
                <a:schemeClr val="tx1"/>
              </a:solidFill>
              <a:latin typeface="+mj-lt"/>
              <a:ea typeface="+mj-ea"/>
              <a:cs typeface="+mj-cs"/>
            </a:endParaRPr>
          </a:p>
        </p:txBody>
      </p:sp>
      <p:sp>
        <p:nvSpPr>
          <p:cNvPr id="48" name="Rectangle 4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19BFE5-CD44-2740-8932-95C671BD6E89}"/>
              </a:ext>
            </a:extLst>
          </p:cNvPr>
          <p:cNvPicPr>
            <a:picLocks noChangeAspect="1"/>
          </p:cNvPicPr>
          <p:nvPr/>
        </p:nvPicPr>
        <p:blipFill>
          <a:blip r:embed="rId2"/>
          <a:srcRect/>
          <a:stretch/>
        </p:blipFill>
        <p:spPr>
          <a:xfrm>
            <a:off x="1226372" y="2119860"/>
            <a:ext cx="4550270" cy="2559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2" name="Group 5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53" name="Rectangle 5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AE0C853F-C8CE-4B13-BF3E-923B61A8FF78}"/>
              </a:ext>
            </a:extLst>
          </p:cNvPr>
          <p:cNvSpPr txBox="1"/>
          <p:nvPr/>
        </p:nvSpPr>
        <p:spPr>
          <a:xfrm rot="-10800000" flipV="1">
            <a:off x="89771" y="5457555"/>
            <a:ext cx="12169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6" name="TextBox 5">
            <a:extLst>
              <a:ext uri="{FF2B5EF4-FFF2-40B4-BE49-F238E27FC236}">
                <a16:creationId xmlns:a16="http://schemas.microsoft.com/office/drawing/2014/main" id="{C935587D-3665-D142-BB28-F027F62E1154}"/>
              </a:ext>
            </a:extLst>
          </p:cNvPr>
          <p:cNvSpPr txBox="1"/>
          <p:nvPr/>
        </p:nvSpPr>
        <p:spPr>
          <a:xfrm>
            <a:off x="6697426" y="2474602"/>
            <a:ext cx="4719144"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Raleway" pitchFamily="2" charset="0"/>
                <a:ea typeface="+mn-lt"/>
                <a:cs typeface="+mn-lt"/>
              </a:rPr>
              <a:t>National Hurricane Preparedness Week is a nationwide effort to inform the public about hurricane hazards and to disseminate knowledge which can be used to prepare and take action.</a:t>
            </a:r>
            <a:endParaRPr lang="en-US">
              <a:latin typeface="Raleway" pitchFamily="2" charset="0"/>
              <a:cs typeface="Calibri"/>
            </a:endParaRPr>
          </a:p>
        </p:txBody>
      </p:sp>
      <p:sp>
        <p:nvSpPr>
          <p:cNvPr id="44" name="TextBox 43">
            <a:extLst>
              <a:ext uri="{FF2B5EF4-FFF2-40B4-BE49-F238E27FC236}">
                <a16:creationId xmlns:a16="http://schemas.microsoft.com/office/drawing/2014/main" id="{194C33FA-AD0B-A948-8A80-0893B42F2F10}"/>
              </a:ext>
            </a:extLst>
          </p:cNvPr>
          <p:cNvSpPr txBox="1"/>
          <p:nvPr/>
        </p:nvSpPr>
        <p:spPr>
          <a:xfrm>
            <a:off x="6697426" y="4285964"/>
            <a:ext cx="471914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Raleway" pitchFamily="2" charset="77"/>
              </a:rPr>
              <a:t>For more information, visit </a:t>
            </a:r>
            <a:r>
              <a:rPr lang="en-US" b="1" i="1" dirty="0">
                <a:latin typeface="Raleway" pitchFamily="2" charset="77"/>
                <a:hlinkClick r:id="rId3"/>
              </a:rPr>
              <a:t>www.vitema.vi.gov</a:t>
            </a:r>
            <a:r>
              <a:rPr lang="en-US" dirty="0">
                <a:latin typeface="Raleway" pitchFamily="2" charset="77"/>
              </a:rPr>
              <a:t>.</a:t>
            </a:r>
          </a:p>
        </p:txBody>
      </p:sp>
    </p:spTree>
    <p:extLst>
      <p:ext uri="{BB962C8B-B14F-4D97-AF65-F5344CB8AC3E}">
        <p14:creationId xmlns:p14="http://schemas.microsoft.com/office/powerpoint/2010/main" val="6847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22CA72-2A63-428F-B586-37BA5AB6D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7428" y="4530452"/>
            <a:ext cx="3861960" cy="1905232"/>
          </a:xfrm>
        </p:spPr>
        <p:txBody>
          <a:bodyPr vert="horz" lIns="91440" tIns="45720" rIns="91440" bIns="45720" rtlCol="0" anchor="ctr">
            <a:normAutofit/>
          </a:bodyPr>
          <a:lstStyle/>
          <a:p>
            <a:r>
              <a:rPr lang="en-US" sz="3200" b="1">
                <a:latin typeface="Raleway" pitchFamily="2" charset="0"/>
              </a:rPr>
              <a:t>Community Emergency</a:t>
            </a:r>
            <a:br>
              <a:rPr lang="en-US" sz="3200" b="1">
                <a:latin typeface="Raleway" pitchFamily="2" charset="0"/>
              </a:rPr>
            </a:br>
            <a:r>
              <a:rPr lang="en-US" sz="3200" b="1">
                <a:latin typeface="Raleway" pitchFamily="2" charset="0"/>
              </a:rPr>
              <a:t>Response</a:t>
            </a:r>
            <a:br>
              <a:rPr lang="en-US" sz="3200" b="1">
                <a:latin typeface="Raleway" pitchFamily="2" charset="0"/>
              </a:rPr>
            </a:br>
            <a:r>
              <a:rPr lang="en-US" sz="3200" b="1">
                <a:latin typeface="Raleway" pitchFamily="2" charset="0"/>
              </a:rPr>
              <a:t>Team</a:t>
            </a:r>
          </a:p>
        </p:txBody>
      </p:sp>
      <p:sp>
        <p:nvSpPr>
          <p:cNvPr id="13"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03535E1-9936-49E5-961B-98C9B2A1FF91}"/>
              </a:ext>
            </a:extLst>
          </p:cNvPr>
          <p:cNvSpPr txBox="1">
            <a:spLocks/>
          </p:cNvSpPr>
          <p:nvPr/>
        </p:nvSpPr>
        <p:spPr>
          <a:xfrm>
            <a:off x="5162719" y="4495568"/>
            <a:ext cx="6586915" cy="190523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4170" indent="-228600" defTabSz="914400">
              <a:lnSpc>
                <a:spcPct val="90000"/>
              </a:lnSpc>
              <a:buFont typeface="Arial" panose="020B0604020202020204" pitchFamily="34" charset="0"/>
              <a:buChar char="•"/>
            </a:pPr>
            <a:r>
              <a:rPr lang="en-US" sz="1500">
                <a:solidFill>
                  <a:schemeClr val="tx1"/>
                </a:solidFill>
                <a:latin typeface="Raleway"/>
              </a:rPr>
              <a:t>The Community Emergency Response Team (CERT) program educates volunteers about disaster preparedness for the hazards that may impact their area. They receive training in basic disaster response skills such as fire safety, light search and rescue, team organization, and disaster medical operations.</a:t>
            </a:r>
          </a:p>
          <a:p>
            <a:pPr marL="344170" indent="-228600" defTabSz="914400">
              <a:lnSpc>
                <a:spcPct val="90000"/>
              </a:lnSpc>
              <a:buFont typeface="Arial" panose="020B0604020202020204" pitchFamily="34" charset="0"/>
              <a:buChar char="•"/>
            </a:pPr>
            <a:r>
              <a:rPr lang="en-US" sz="1500">
                <a:solidFill>
                  <a:schemeClr val="tx1"/>
                </a:solidFill>
                <a:latin typeface="Raleway" pitchFamily="2" charset="0"/>
              </a:rPr>
              <a:t>CERT offers a consistent, nationwide approach to volunteer training and organization that professional responders can rely on during disaster situations.</a:t>
            </a:r>
          </a:p>
        </p:txBody>
      </p:sp>
      <p:pic>
        <p:nvPicPr>
          <p:cNvPr id="3" name="Picture 2">
            <a:extLst>
              <a:ext uri="{FF2B5EF4-FFF2-40B4-BE49-F238E27FC236}">
                <a16:creationId xmlns:a16="http://schemas.microsoft.com/office/drawing/2014/main" id="{BC5E658C-E86C-4793-9902-7C0C1CC6A581}"/>
              </a:ext>
            </a:extLst>
          </p:cNvPr>
          <p:cNvPicPr>
            <a:picLocks noChangeAspect="1"/>
          </p:cNvPicPr>
          <p:nvPr/>
        </p:nvPicPr>
        <p:blipFill>
          <a:blip r:embed="rId2"/>
          <a:stretch>
            <a:fillRect/>
          </a:stretch>
        </p:blipFill>
        <p:spPr>
          <a:xfrm>
            <a:off x="1848479" y="77331"/>
            <a:ext cx="8207174" cy="3961672"/>
          </a:xfrm>
          <a:prstGeom prst="rect">
            <a:avLst/>
          </a:prstGeom>
        </p:spPr>
      </p:pic>
      <p:pic>
        <p:nvPicPr>
          <p:cNvPr id="6" name="Picture 5" descr="Logo&#10;&#10;Description automatically generated">
            <a:extLst>
              <a:ext uri="{FF2B5EF4-FFF2-40B4-BE49-F238E27FC236}">
                <a16:creationId xmlns:a16="http://schemas.microsoft.com/office/drawing/2014/main" id="{27829FE4-55AE-42E8-AEEC-8D51463D571B}"/>
              </a:ext>
            </a:extLst>
          </p:cNvPr>
          <p:cNvPicPr>
            <a:picLocks noChangeAspect="1"/>
          </p:cNvPicPr>
          <p:nvPr/>
        </p:nvPicPr>
        <p:blipFill>
          <a:blip r:embed="rId3"/>
          <a:stretch>
            <a:fillRect/>
          </a:stretch>
        </p:blipFill>
        <p:spPr>
          <a:xfrm>
            <a:off x="2743597" y="4428725"/>
            <a:ext cx="1762554" cy="1011706"/>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98218606-1735-4A54-A08D-926E1D4DB160}"/>
              </a:ext>
            </a:extLst>
          </p:cNvPr>
          <p:cNvPicPr>
            <a:picLocks noChangeAspect="1"/>
          </p:cNvPicPr>
          <p:nvPr/>
        </p:nvPicPr>
        <p:blipFill>
          <a:blip r:embed="rId4"/>
          <a:stretch>
            <a:fillRect/>
          </a:stretch>
        </p:blipFill>
        <p:spPr>
          <a:xfrm>
            <a:off x="2743597" y="5628618"/>
            <a:ext cx="1764647" cy="908793"/>
          </a:xfrm>
          <a:prstGeom prst="rect">
            <a:avLst/>
          </a:prstGeom>
        </p:spPr>
      </p:pic>
    </p:spTree>
    <p:extLst>
      <p:ext uri="{BB962C8B-B14F-4D97-AF65-F5344CB8AC3E}">
        <p14:creationId xmlns:p14="http://schemas.microsoft.com/office/powerpoint/2010/main" val="2737554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306A6333-7953-4E65-8C51-B4A90E4BF3E8}"/>
              </a:ext>
            </a:extLst>
          </p:cNvPr>
          <p:cNvPicPr>
            <a:picLocks noChangeAspect="1"/>
          </p:cNvPicPr>
          <p:nvPr/>
        </p:nvPicPr>
        <p:blipFill>
          <a:blip r:embed="rId3"/>
          <a:stretch>
            <a:fillRect/>
          </a:stretch>
        </p:blipFill>
        <p:spPr>
          <a:xfrm>
            <a:off x="874144" y="623275"/>
            <a:ext cx="1983644" cy="2644859"/>
          </a:xfrm>
          <a:prstGeom prst="rect">
            <a:avLst/>
          </a:prstGeom>
          <a:ln>
            <a:noFill/>
          </a:ln>
          <a:effectLst>
            <a:outerShdw blurRad="190500" algn="tl" rotWithShape="0">
              <a:srgbClr val="000000">
                <a:alpha val="70000"/>
              </a:srgbClr>
            </a:outerShdw>
          </a:effectLst>
        </p:spPr>
      </p:pic>
      <p:pic>
        <p:nvPicPr>
          <p:cNvPr id="7" name="Online Media 6" descr="Community Emergency Response Teams in Action –Teaser Video">
            <a:hlinkClick r:id="" action="ppaction://media"/>
            <a:extLst>
              <a:ext uri="{FF2B5EF4-FFF2-40B4-BE49-F238E27FC236}">
                <a16:creationId xmlns:a16="http://schemas.microsoft.com/office/drawing/2014/main" id="{300369AD-EAA1-9D4F-A449-9B16258D8D70}"/>
              </a:ext>
            </a:extLst>
          </p:cNvPr>
          <p:cNvPicPr>
            <a:picLocks noRot="1" noChangeAspect="1"/>
          </p:cNvPicPr>
          <p:nvPr>
            <a:videoFile r:link="rId1"/>
          </p:nvPr>
        </p:nvPicPr>
        <p:blipFill>
          <a:blip r:embed="rId4"/>
          <a:stretch>
            <a:fillRect/>
          </a:stretch>
        </p:blipFill>
        <p:spPr>
          <a:xfrm>
            <a:off x="930539" y="3586297"/>
            <a:ext cx="4681168" cy="2644860"/>
          </a:xfrm>
          <a:prstGeom prst="rect">
            <a:avLst/>
          </a:prstGeom>
          <a:ln>
            <a:noFill/>
          </a:ln>
          <a:effectLst>
            <a:outerShdw blurRad="292100" dist="139700" dir="2700000" algn="tl" rotWithShape="0">
              <a:srgbClr val="333333">
                <a:alpha val="65000"/>
              </a:srgbClr>
            </a:outerShdw>
          </a:effectLst>
        </p:spPr>
      </p:pic>
      <p:sp>
        <p:nvSpPr>
          <p:cNvPr id="64" name="Right Triangle 6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9833" y="1188637"/>
            <a:ext cx="4218138" cy="1597228"/>
          </a:xfrm>
        </p:spPr>
        <p:txBody>
          <a:bodyPr vert="horz" lIns="91440" tIns="45720" rIns="91440" bIns="45720" rtlCol="0" anchor="ctr">
            <a:noAutofit/>
          </a:bodyPr>
          <a:lstStyle/>
          <a:p>
            <a:pPr algn="ctr"/>
            <a:r>
              <a:rPr lang="en-US" sz="4000">
                <a:latin typeface="Raleway"/>
              </a:rPr>
              <a:t>Become a CERT Volunteer!</a:t>
            </a:r>
          </a:p>
        </p:txBody>
      </p:sp>
      <p:pic>
        <p:nvPicPr>
          <p:cNvPr id="5" name="Picture 5" descr="A picture containing person, outdoor, green, people&#10;&#10;Description automatically generated">
            <a:extLst>
              <a:ext uri="{FF2B5EF4-FFF2-40B4-BE49-F238E27FC236}">
                <a16:creationId xmlns:a16="http://schemas.microsoft.com/office/drawing/2014/main" id="{A7E15AC7-418E-4137-96F5-80177408BFA4}"/>
              </a:ext>
            </a:extLst>
          </p:cNvPr>
          <p:cNvPicPr>
            <a:picLocks noChangeAspect="1"/>
          </p:cNvPicPr>
          <p:nvPr/>
        </p:nvPicPr>
        <p:blipFill>
          <a:blip r:embed="rId5"/>
          <a:stretch>
            <a:fillRect/>
          </a:stretch>
        </p:blipFill>
        <p:spPr>
          <a:xfrm>
            <a:off x="3684458" y="623275"/>
            <a:ext cx="1983644" cy="2644859"/>
          </a:xfrm>
          <a:prstGeom prst="rect">
            <a:avLst/>
          </a:prstGeom>
          <a:ln>
            <a:noFill/>
          </a:ln>
          <a:effectLst>
            <a:outerShdw blurRad="190500" algn="tl" rotWithShape="0">
              <a:srgbClr val="000000">
                <a:alpha val="70000"/>
              </a:srgbClr>
            </a:outerShdw>
          </a:effectLst>
        </p:spPr>
      </p:pic>
      <p:sp>
        <p:nvSpPr>
          <p:cNvPr id="4" name="Content Placeholder 2">
            <a:extLst>
              <a:ext uri="{FF2B5EF4-FFF2-40B4-BE49-F238E27FC236}">
                <a16:creationId xmlns:a16="http://schemas.microsoft.com/office/drawing/2014/main" id="{203535E1-9936-49E5-961B-98C9B2A1FF91}"/>
              </a:ext>
            </a:extLst>
          </p:cNvPr>
          <p:cNvSpPr txBox="1">
            <a:spLocks/>
          </p:cNvSpPr>
          <p:nvPr/>
        </p:nvSpPr>
        <p:spPr>
          <a:xfrm>
            <a:off x="6716785" y="2785865"/>
            <a:ext cx="4544676" cy="1964339"/>
          </a:xfrm>
          <a:prstGeom prst="rect">
            <a:avLst/>
          </a:prstGeom>
        </p:spPr>
        <p:txBody>
          <a:bodyPr vert="horz" lIns="91440" tIns="45720" rIns="91440" bIns="45720" rtlCol="0" anchor="t">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687070" indent="-457200" defTabSz="914400">
              <a:lnSpc>
                <a:spcPct val="90000"/>
              </a:lnSpc>
              <a:buFont typeface="Wingdings" panose="05000000000000000000" pitchFamily="2" charset="2"/>
              <a:buChar char="ü"/>
            </a:pPr>
            <a:r>
              <a:rPr lang="en-US" sz="2900" dirty="0">
                <a:solidFill>
                  <a:schemeClr val="tx1"/>
                </a:solidFill>
                <a:latin typeface="Raleway" pitchFamily="2" charset="0"/>
              </a:rPr>
              <a:t>To register for CERT classes, or to create your own CERT team within your organization, reach out to Lisa Ann James at </a:t>
            </a:r>
            <a:r>
              <a:rPr lang="en-US" sz="2900" dirty="0">
                <a:solidFill>
                  <a:schemeClr val="tx1"/>
                </a:solidFill>
                <a:latin typeface="Raleway" pitchFamily="2" charset="0"/>
                <a:hlinkClick r:id="rId6"/>
              </a:rPr>
              <a:t>lisaann.james@vitema.vi.gov</a:t>
            </a:r>
            <a:r>
              <a:rPr lang="en-US" sz="2900" dirty="0">
                <a:solidFill>
                  <a:schemeClr val="tx1"/>
                </a:solidFill>
                <a:latin typeface="Raleway" pitchFamily="2" charset="0"/>
              </a:rPr>
              <a:t>.</a:t>
            </a:r>
          </a:p>
          <a:p>
            <a:pPr marL="687070" indent="-457200" defTabSz="914400">
              <a:lnSpc>
                <a:spcPct val="90000"/>
              </a:lnSpc>
              <a:buFont typeface="Wingdings" panose="05000000000000000000" pitchFamily="2" charset="2"/>
              <a:buChar char="ü"/>
            </a:pPr>
            <a:r>
              <a:rPr lang="en-US" sz="2900" dirty="0">
                <a:solidFill>
                  <a:schemeClr val="tx1"/>
                </a:solidFill>
                <a:latin typeface="Raleway" pitchFamily="2" charset="0"/>
              </a:rPr>
              <a:t>Ages 12+ can register for Teen CERT.</a:t>
            </a:r>
          </a:p>
          <a:p>
            <a:pPr marL="458470" indent="-228600" defTabSz="914400">
              <a:lnSpc>
                <a:spcPct val="90000"/>
              </a:lnSpc>
              <a:buFont typeface="Arial" panose="020B0604020202020204" pitchFamily="34" charset="0"/>
              <a:buChar char="•"/>
            </a:pPr>
            <a:endParaRPr lang="en-US" sz="1900" dirty="0">
              <a:solidFill>
                <a:schemeClr val="tx1"/>
              </a:solidFill>
            </a:endParaRPr>
          </a:p>
        </p:txBody>
      </p:sp>
    </p:spTree>
    <p:extLst>
      <p:ext uri="{BB962C8B-B14F-4D97-AF65-F5344CB8AC3E}">
        <p14:creationId xmlns:p14="http://schemas.microsoft.com/office/powerpoint/2010/main" val="342935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p:cTn id="20"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3D366-D34E-405C-94A9-7C28C55E8467}"/>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br>
              <a:rPr lang="en-US" sz="3600" u="sng" kern="1200">
                <a:latin typeface="Raleway"/>
              </a:rPr>
            </a:br>
            <a:r>
              <a:rPr lang="en-US" sz="3600" u="sng" kern="12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Raleway"/>
              </a:rPr>
              <a:t>HURRICANE SHELTERS FOR 2021 SEASO</a:t>
            </a:r>
            <a:r>
              <a:rPr lang="en-US" u="sng" kern="12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a typeface="+mj-ea"/>
                <a:cs typeface="+mj-cs"/>
              </a:rPr>
              <a:t>N</a:t>
            </a:r>
            <a:br>
              <a:rPr lang="en-US" sz="1800" u="sng" kern="1200"/>
            </a:br>
            <a:br>
              <a:rPr lang="en-US" sz="1800" b="1" u="sng" kern="1200"/>
            </a:br>
            <a:r>
              <a:rPr lang="en-US" sz="2000" b="1" u="sng" kern="1200">
                <a:latin typeface="Raleway"/>
              </a:rPr>
              <a:t>St. Thomas</a:t>
            </a:r>
            <a:br>
              <a:rPr lang="en-US" sz="2000" u="sng" kern="1200">
                <a:latin typeface="Raleway"/>
              </a:rPr>
            </a:br>
            <a:r>
              <a:rPr lang="en-US" sz="2000" kern="1200">
                <a:latin typeface="Raleway"/>
              </a:rPr>
              <a:t>Bertha C. </a:t>
            </a:r>
            <a:r>
              <a:rPr lang="en-US" sz="2000" kern="1200" err="1">
                <a:latin typeface="Raleway"/>
              </a:rPr>
              <a:t>Boschulte</a:t>
            </a:r>
            <a:r>
              <a:rPr lang="en-US" sz="2000" kern="1200">
                <a:latin typeface="Raleway"/>
              </a:rPr>
              <a:t> Jr. High</a:t>
            </a:r>
            <a:br>
              <a:rPr lang="en-US" sz="2000" kern="1200">
                <a:latin typeface="Raleway"/>
              </a:rPr>
            </a:br>
            <a:r>
              <a:rPr lang="en-US" sz="2000" kern="1200">
                <a:latin typeface="Raleway"/>
              </a:rPr>
              <a:t>Lockhart Elementary School</a:t>
            </a:r>
            <a:br>
              <a:rPr lang="en-US" sz="2000" kern="1200">
                <a:latin typeface="Raleway"/>
              </a:rPr>
            </a:br>
            <a:r>
              <a:rPr lang="en-US" sz="2000" b="1" u="sng" kern="1200">
                <a:latin typeface="Raleway"/>
              </a:rPr>
              <a:t>St. John</a:t>
            </a:r>
            <a:br>
              <a:rPr lang="en-US" sz="2000" kern="1200">
                <a:latin typeface="Raleway"/>
              </a:rPr>
            </a:br>
            <a:r>
              <a:rPr lang="en-US" sz="2000" kern="1200">
                <a:latin typeface="Raleway"/>
              </a:rPr>
              <a:t>Adrian Senior Center</a:t>
            </a:r>
            <a:br>
              <a:rPr lang="en-US" sz="2000" kern="1200">
                <a:latin typeface="Raleway"/>
              </a:rPr>
            </a:br>
            <a:r>
              <a:rPr lang="en-US" sz="2000" b="1" u="sng" kern="1200">
                <a:latin typeface="Raleway"/>
              </a:rPr>
              <a:t>St. Croix</a:t>
            </a:r>
            <a:br>
              <a:rPr lang="en-US" sz="2000" kern="1200">
                <a:latin typeface="Raleway"/>
              </a:rPr>
            </a:br>
            <a:r>
              <a:rPr lang="en-US" sz="2000" kern="1200">
                <a:latin typeface="Raleway"/>
              </a:rPr>
              <a:t>St. Croix Educational Complex High School</a:t>
            </a:r>
            <a:br>
              <a:rPr lang="en-US" sz="2000" kern="1200">
                <a:latin typeface="Raleway"/>
              </a:rPr>
            </a:br>
            <a:r>
              <a:rPr lang="en-US" sz="2000" kern="1200">
                <a:latin typeface="Raleway"/>
              </a:rPr>
              <a:t>DC </a:t>
            </a:r>
            <a:r>
              <a:rPr lang="en-US" sz="2000" kern="1200" err="1">
                <a:latin typeface="Raleway"/>
              </a:rPr>
              <a:t>Canegata</a:t>
            </a:r>
            <a:r>
              <a:rPr lang="en-US" sz="2000" kern="1200">
                <a:latin typeface="Raleway"/>
              </a:rPr>
              <a:t> Community Center</a:t>
            </a:r>
            <a:br>
              <a:rPr lang="en-US" sz="2000" kern="1200">
                <a:latin typeface="Raleway"/>
              </a:rPr>
            </a:br>
            <a:r>
              <a:rPr lang="en-US" sz="2000" b="1" u="sng" kern="1200">
                <a:latin typeface="Raleway"/>
              </a:rPr>
              <a:t>Water Island</a:t>
            </a:r>
            <a:br>
              <a:rPr lang="en-US" sz="2000" b="1" kern="1200">
                <a:latin typeface="Raleway"/>
              </a:rPr>
            </a:br>
            <a:r>
              <a:rPr lang="en-US" sz="2000" kern="1200">
                <a:latin typeface="Raleway"/>
              </a:rPr>
              <a:t>Fire House</a:t>
            </a:r>
            <a:br>
              <a:rPr lang="en-US" sz="2000" kern="1200">
                <a:latin typeface="Raleway"/>
              </a:rPr>
            </a:br>
            <a:br>
              <a:rPr lang="en-US" sz="2000" kern="1200">
                <a:latin typeface="Raleway"/>
              </a:rPr>
            </a:br>
            <a:r>
              <a:rPr lang="en-US" sz="2000" kern="1200">
                <a:latin typeface="Raleway"/>
              </a:rPr>
              <a:t>For additional info: </a:t>
            </a:r>
            <a:r>
              <a:rPr lang="en-US" sz="2000" b="1" i="1" kern="1200">
                <a:latin typeface="Raleway"/>
              </a:rPr>
              <a:t>340-715-6935</a:t>
            </a:r>
            <a:br>
              <a:rPr lang="en-US" sz="1800" kern="1200">
                <a:latin typeface="Raleway"/>
              </a:rPr>
            </a:br>
            <a:br>
              <a:rPr lang="en-US" sz="1800" kern="1200">
                <a:latin typeface="Raleway"/>
              </a:rPr>
            </a:br>
            <a:endParaRPr lang="en-US" sz="1800" kern="1200">
              <a:latin typeface="Raleway"/>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8731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46" name="Title 1">
            <a:extLst>
              <a:ext uri="{FF2B5EF4-FFF2-40B4-BE49-F238E27FC236}">
                <a16:creationId xmlns:a16="http://schemas.microsoft.com/office/drawing/2014/main" id="{E671A338-B54D-42E2-85E1-19C9E9B9C646}"/>
              </a:ext>
            </a:extLst>
          </p:cNvPr>
          <p:cNvSpPr>
            <a:spLocks noGrp="1"/>
          </p:cNvSpPr>
          <p:nvPr>
            <p:ph type="title"/>
          </p:nvPr>
        </p:nvSpPr>
        <p:spPr>
          <a:xfrm>
            <a:off x="838200" y="557397"/>
            <a:ext cx="5393361" cy="1325563"/>
          </a:xfrm>
        </p:spPr>
        <p:txBody>
          <a:bodyPr>
            <a:normAutofit fontScale="90000"/>
          </a:bodyPr>
          <a:lstStyle/>
          <a:p>
            <a:pPr algn="ctr">
              <a:defRPr/>
            </a:pPr>
            <a:r>
              <a:rPr lang="en-US" altLang="en-US" sz="12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Agenda</a:t>
            </a:r>
            <a:br>
              <a:rPr lang="en-VI" sz="8900">
                <a:ln w="0"/>
                <a:effectLst>
                  <a:outerShdw blurRad="38100" dist="19050" dir="2700000" algn="tl" rotWithShape="0">
                    <a:schemeClr val="dk1">
                      <a:alpha val="40000"/>
                    </a:schemeClr>
                  </a:outerShdw>
                </a:effectLst>
              </a:rPr>
            </a:br>
            <a:endParaRPr lang="en-US" altLang="en-US" b="1"/>
          </a:p>
        </p:txBody>
      </p:sp>
      <p:pic>
        <p:nvPicPr>
          <p:cNvPr id="13318" name="Picture 13317">
            <a:extLst>
              <a:ext uri="{FF2B5EF4-FFF2-40B4-BE49-F238E27FC236}">
                <a16:creationId xmlns:a16="http://schemas.microsoft.com/office/drawing/2014/main" id="{310727DD-EB97-4404-BC17-7EE597321382}"/>
              </a:ext>
            </a:extLst>
          </p:cNvPr>
          <p:cNvPicPr>
            <a:picLocks noChangeAspect="1"/>
          </p:cNvPicPr>
          <p:nvPr/>
        </p:nvPicPr>
        <p:blipFill rotWithShape="1">
          <a:blip r:embed="rId2"/>
          <a:srcRect l="36722" r="1750" b="-7"/>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3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2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3317" name="Content Placeholder 2">
            <a:extLst>
              <a:ext uri="{FF2B5EF4-FFF2-40B4-BE49-F238E27FC236}">
                <a16:creationId xmlns:a16="http://schemas.microsoft.com/office/drawing/2014/main" id="{9904CE74-90C1-4953-9B21-3BBA47137ACA}"/>
              </a:ext>
            </a:extLst>
          </p:cNvPr>
          <p:cNvGraphicFramePr>
            <a:graphicFrameLocks noGrp="1"/>
          </p:cNvGraphicFramePr>
          <p:nvPr>
            <p:ph idx="1"/>
            <p:extLst>
              <p:ext uri="{D42A27DB-BD31-4B8C-83A1-F6EECF244321}">
                <p14:modId xmlns:p14="http://schemas.microsoft.com/office/powerpoint/2010/main" val="1179471839"/>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500" fill="hold"/>
                                        <p:tgtEl>
                                          <p:spTgt spid="13317"/>
                                        </p:tgtEl>
                                        <p:attrNameLst>
                                          <p:attrName>ppt_w</p:attrName>
                                        </p:attrNameLst>
                                      </p:cBhvr>
                                      <p:tavLst>
                                        <p:tav tm="0">
                                          <p:val>
                                            <p:fltVal val="0"/>
                                          </p:val>
                                        </p:tav>
                                        <p:tav tm="100000">
                                          <p:val>
                                            <p:strVal val="#ppt_w"/>
                                          </p:val>
                                        </p:tav>
                                      </p:tavLst>
                                    </p:anim>
                                    <p:anim calcmode="lin" valueType="num">
                                      <p:cBhvr>
                                        <p:cTn id="8" dur="500" fill="hold"/>
                                        <p:tgtEl>
                                          <p:spTgt spid="13317"/>
                                        </p:tgtEl>
                                        <p:attrNameLst>
                                          <p:attrName>ppt_h</p:attrName>
                                        </p:attrNameLst>
                                      </p:cBhvr>
                                      <p:tavLst>
                                        <p:tav tm="0">
                                          <p:val>
                                            <p:fltVal val="0"/>
                                          </p:val>
                                        </p:tav>
                                        <p:tav tm="100000">
                                          <p:val>
                                            <p:strVal val="#ppt_h"/>
                                          </p:val>
                                        </p:tav>
                                      </p:tavLst>
                                    </p:anim>
                                    <p:animEffect transition="in" filter="fade">
                                      <p:cBhvr>
                                        <p:cTn id="9"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3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p:cNvSpPr/>
          <p:nvPr/>
        </p:nvSpPr>
        <p:spPr>
          <a:xfrm>
            <a:off x="6096000" y="150470"/>
            <a:ext cx="5817833" cy="3538056"/>
          </a:xfrm>
          <a:prstGeom prst="rect">
            <a:avLst/>
          </a:prstGeom>
        </p:spPr>
        <p:txBody>
          <a:bodyPr vert="horz" lIns="91440" tIns="45720" rIns="91440" bIns="45720" rtlCol="0" anchor="t">
            <a:normAutofit lnSpcReduction="10000"/>
          </a:bodyPr>
          <a:lstStyle/>
          <a:p>
            <a:pPr marL="344170" indent="-228600" defTabSz="914400">
              <a:lnSpc>
                <a:spcPct val="90000"/>
              </a:lnSpc>
              <a:spcBef>
                <a:spcPts val="1000"/>
              </a:spcBef>
              <a:buClr>
                <a:schemeClr val="accent1"/>
              </a:buClr>
              <a:buSzPct val="80000"/>
              <a:buFont typeface="Arial" panose="020B0604020202020204" pitchFamily="34" charset="0"/>
              <a:buChar char="•"/>
            </a:pPr>
            <a:r>
              <a:rPr lang="en-US">
                <a:latin typeface="Raleway" pitchFamily="2" charset="0"/>
              </a:rPr>
              <a:t>VITEMA encourages all residents to sign up for Alert VI, the Territorial mass notification system.</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a:latin typeface="Raleway" pitchFamily="2" charset="0"/>
              </a:rPr>
              <a:t>When you sign up with Alert VI you can enter up to five addresses within the Virgin Islands that you would like to receive emergency alerts about. </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a:latin typeface="Raleway" pitchFamily="2" charset="0"/>
              </a:rPr>
              <a:t>You can sign up with your cell phone to receive calls and/or text messages, your email address(es), home phone, business phone and hearing-impaired devices.</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a:latin typeface="Raleway" pitchFamily="2" charset="0"/>
              </a:rPr>
              <a:t>You can also download the Everbridge Public Safety app (free in the iOS, Android and Windows app stores). </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a:latin typeface="Raleway" pitchFamily="2" charset="0"/>
              </a:rPr>
              <a:t>Visit </a:t>
            </a:r>
            <a:r>
              <a:rPr lang="en-US" b="1" i="1">
                <a:latin typeface="Raleway" pitchFamily="2" charset="0"/>
                <a:hlinkClick r:id="rId3"/>
              </a:rPr>
              <a:t>www.vitema.vi.gov </a:t>
            </a:r>
            <a:r>
              <a:rPr lang="en-US">
                <a:latin typeface="Raleway" pitchFamily="2" charset="0"/>
              </a:rPr>
              <a:t>to register in minutes.</a:t>
            </a:r>
          </a:p>
          <a:p>
            <a:pPr marL="344170" indent="-228600" defTabSz="914400">
              <a:lnSpc>
                <a:spcPct val="90000"/>
              </a:lnSpc>
              <a:spcBef>
                <a:spcPts val="1000"/>
              </a:spcBef>
              <a:buClr>
                <a:schemeClr val="accent1"/>
              </a:buClr>
              <a:buSzPct val="80000"/>
              <a:buFont typeface="Arial" panose="020B0604020202020204" pitchFamily="34" charset="0"/>
              <a:buChar char="•"/>
            </a:pPr>
            <a:endParaRPr lang="en-US"/>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8F1BEB-60FC-40E1-9BB7-3A4DC6A021DC}"/>
              </a:ext>
            </a:extLst>
          </p:cNvPr>
          <p:cNvSpPr txBox="1"/>
          <p:nvPr/>
        </p:nvSpPr>
        <p:spPr>
          <a:xfrm>
            <a:off x="3179524" y="3983277"/>
            <a:ext cx="63339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Calibri Light"/>
              <a:cs typeface="Calibri Light"/>
            </a:endParaRPr>
          </a:p>
        </p:txBody>
      </p:sp>
      <p:sp>
        <p:nvSpPr>
          <p:cNvPr id="5" name="TextBox 4">
            <a:extLst>
              <a:ext uri="{FF2B5EF4-FFF2-40B4-BE49-F238E27FC236}">
                <a16:creationId xmlns:a16="http://schemas.microsoft.com/office/drawing/2014/main" id="{AE0C853F-C8CE-4B13-BF3E-923B61A8FF78}"/>
              </a:ext>
            </a:extLst>
          </p:cNvPr>
          <p:cNvSpPr txBox="1"/>
          <p:nvPr/>
        </p:nvSpPr>
        <p:spPr>
          <a:xfrm rot="-10800000" flipV="1">
            <a:off x="89771" y="5457555"/>
            <a:ext cx="12169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pic>
        <p:nvPicPr>
          <p:cNvPr id="15" name="Picture 5">
            <a:extLst>
              <a:ext uri="{FF2B5EF4-FFF2-40B4-BE49-F238E27FC236}">
                <a16:creationId xmlns:a16="http://schemas.microsoft.com/office/drawing/2014/main" id="{DC9D4979-C1A7-4DFB-890F-F48F97188D1F}"/>
              </a:ext>
            </a:extLst>
          </p:cNvPr>
          <p:cNvPicPr>
            <a:picLocks noChangeAspect="1"/>
          </p:cNvPicPr>
          <p:nvPr/>
        </p:nvPicPr>
        <p:blipFill>
          <a:blip r:embed="rId4"/>
          <a:srcRect/>
          <a:stretch/>
        </p:blipFill>
        <p:spPr>
          <a:xfrm>
            <a:off x="1270702" y="1576315"/>
            <a:ext cx="3481346" cy="310781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086179F7-22C9-4E88-8A38-0954F950C0FB}"/>
              </a:ext>
            </a:extLst>
          </p:cNvPr>
          <p:cNvPicPr>
            <a:picLocks noChangeAspect="1"/>
          </p:cNvPicPr>
          <p:nvPr/>
        </p:nvPicPr>
        <p:blipFill>
          <a:blip r:embed="rId5"/>
          <a:stretch>
            <a:fillRect/>
          </a:stretch>
        </p:blipFill>
        <p:spPr>
          <a:xfrm>
            <a:off x="8587695" y="3704681"/>
            <a:ext cx="3308159" cy="285369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1D06CAA-0C4C-4F92-B8C7-98BD26C89B4C}"/>
              </a:ext>
            </a:extLst>
          </p:cNvPr>
          <p:cNvPicPr>
            <a:picLocks noChangeAspect="1"/>
          </p:cNvPicPr>
          <p:nvPr/>
        </p:nvPicPr>
        <p:blipFill>
          <a:blip r:embed="rId6"/>
          <a:stretch>
            <a:fillRect/>
          </a:stretch>
        </p:blipFill>
        <p:spPr>
          <a:xfrm>
            <a:off x="2312735" y="4934495"/>
            <a:ext cx="6095998" cy="1686218"/>
          </a:xfrm>
          <a:prstGeom prst="rect">
            <a:avLst/>
          </a:prstGeom>
          <a:ln>
            <a:noFill/>
          </a:ln>
          <a:effectLst>
            <a:outerShdw blurRad="292100" dist="139700" dir="2700000" algn="tl" rotWithShape="0">
              <a:srgbClr val="333333">
                <a:alpha val="65000"/>
              </a:srgbClr>
            </a:outerShdw>
          </a:effectLst>
        </p:spPr>
      </p:pic>
      <p:sp>
        <p:nvSpPr>
          <p:cNvPr id="17" name="Oval 16">
            <a:extLst>
              <a:ext uri="{FF2B5EF4-FFF2-40B4-BE49-F238E27FC236}">
                <a16:creationId xmlns:a16="http://schemas.microsoft.com/office/drawing/2014/main" id="{5A708671-242C-4284-B879-04109BE6939A}"/>
              </a:ext>
            </a:extLst>
          </p:cNvPr>
          <p:cNvSpPr/>
          <p:nvPr/>
        </p:nvSpPr>
        <p:spPr>
          <a:xfrm>
            <a:off x="2441359" y="4934495"/>
            <a:ext cx="3650527" cy="1686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Tree>
    <p:extLst>
      <p:ext uri="{BB962C8B-B14F-4D97-AF65-F5344CB8AC3E}">
        <p14:creationId xmlns:p14="http://schemas.microsoft.com/office/powerpoint/2010/main" val="2537348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4186" y="1153572"/>
            <a:ext cx="3963086" cy="4461163"/>
          </a:xfrm>
        </p:spPr>
        <p:txBody>
          <a:bodyPr vert="horz" lIns="91440" tIns="45720" rIns="91440" bIns="45720" rtlCol="0" anchor="ctr">
            <a:normAutofit/>
          </a:bodyPr>
          <a:lstStyle/>
          <a:p>
            <a:r>
              <a:rPr lang="en-US" sz="6000" i="1">
                <a:solidFill>
                  <a:srgbClr val="FFFFFF"/>
                </a:solidFill>
                <a:effectLst>
                  <a:outerShdw blurRad="50800" dist="38100" dir="5400000" algn="t" rotWithShape="0">
                    <a:prstClr val="black">
                      <a:alpha val="40000"/>
                    </a:prstClr>
                  </a:outerShdw>
                </a:effectLst>
                <a:latin typeface="Raleway" pitchFamily="2" charset="0"/>
              </a:rPr>
              <a:t>Stay Informed on the go!</a:t>
            </a:r>
            <a:endParaRPr lang="en-US" sz="6000" kern="1200">
              <a:ln w="0"/>
              <a:solidFill>
                <a:schemeClr val="bg1"/>
              </a:solidFill>
              <a:effectLst>
                <a:outerShdw blurRad="50800" dist="38100" dir="5400000" algn="t" rotWithShape="0">
                  <a:prstClr val="black">
                    <a:alpha val="40000"/>
                  </a:prstClr>
                </a:outerShdw>
              </a:effectLst>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4447308" y="591344"/>
            <a:ext cx="6906491" cy="5585619"/>
          </a:xfrm>
          <a:prstGeom prst="rect">
            <a:avLst/>
          </a:prstGeom>
        </p:spPr>
        <p:txBody>
          <a:bodyPr vert="horz" lIns="91440" tIns="45720" rIns="91440" bIns="45720" rtlCol="0" anchor="ctr">
            <a:normAutofit/>
          </a:bodyPr>
          <a:lstStyle/>
          <a:p>
            <a:pPr marL="115570" defTabSz="914400">
              <a:lnSpc>
                <a:spcPct val="90000"/>
              </a:lnSpc>
              <a:spcBef>
                <a:spcPts val="1000"/>
              </a:spcBef>
              <a:buClr>
                <a:schemeClr val="accent1"/>
              </a:buClr>
              <a:buSzPct val="80000"/>
            </a:pPr>
            <a:endParaRPr lang="en-US"/>
          </a:p>
        </p:txBody>
      </p:sp>
      <p:pic>
        <p:nvPicPr>
          <p:cNvPr id="26" name="Picture 25" descr="Graphical user interface, application&#10;&#10;Description automatically generated">
            <a:extLst>
              <a:ext uri="{FF2B5EF4-FFF2-40B4-BE49-F238E27FC236}">
                <a16:creationId xmlns:a16="http://schemas.microsoft.com/office/drawing/2014/main" id="{0728FB94-AF35-4DE1-85A7-6C14454015B8}"/>
              </a:ext>
            </a:extLst>
          </p:cNvPr>
          <p:cNvPicPr>
            <a:picLocks noChangeAspect="1"/>
          </p:cNvPicPr>
          <p:nvPr/>
        </p:nvPicPr>
        <p:blipFill>
          <a:blip r:embed="rId3"/>
          <a:stretch>
            <a:fillRect/>
          </a:stretch>
        </p:blipFill>
        <p:spPr>
          <a:xfrm>
            <a:off x="5129895" y="461297"/>
            <a:ext cx="5443409" cy="5443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36046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indoor, table, cake, sitting&#10;&#10;Description automatically generated">
            <a:extLst>
              <a:ext uri="{FF2B5EF4-FFF2-40B4-BE49-F238E27FC236}">
                <a16:creationId xmlns:a16="http://schemas.microsoft.com/office/drawing/2014/main" id="{F652A68D-DD43-42F6-8962-A64C3B4D419F}"/>
              </a:ext>
            </a:extLst>
          </p:cNvPr>
          <p:cNvPicPr>
            <a:picLocks noChangeAspect="1"/>
          </p:cNvPicPr>
          <p:nvPr/>
        </p:nvPicPr>
        <p:blipFill rotWithShape="1">
          <a:blip r:embed="rId2"/>
          <a:srcRect l="547" r="8342" b="1"/>
          <a:stretch/>
        </p:blipFill>
        <p:spPr>
          <a:xfrm>
            <a:off x="20" y="10"/>
            <a:ext cx="12191980" cy="6857990"/>
          </a:xfrm>
          <a:prstGeom prst="rect">
            <a:avLst/>
          </a:prstGeom>
        </p:spPr>
      </p:pic>
    </p:spTree>
    <p:extLst>
      <p:ext uri="{BB962C8B-B14F-4D97-AF65-F5344CB8AC3E}">
        <p14:creationId xmlns:p14="http://schemas.microsoft.com/office/powerpoint/2010/main" val="2347456813"/>
      </p:ext>
    </p:extLst>
  </p:cSld>
  <p:clrMapOvr>
    <a:masterClrMapping/>
  </p:clrMapOvr>
  <p:transition spd="slow">
    <p:wheel spokes="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F38FF0-EC81-43CA-89D1-EEF9A707FEF7}"/>
              </a:ext>
            </a:extLst>
          </p:cNvPr>
          <p:cNvSpPr>
            <a:spLocks noGrp="1"/>
          </p:cNvSpPr>
          <p:nvPr>
            <p:ph type="title"/>
          </p:nvPr>
        </p:nvSpPr>
        <p:spPr>
          <a:xfrm>
            <a:off x="7239014" y="525982"/>
            <a:ext cx="4282983" cy="1200361"/>
          </a:xfrm>
        </p:spPr>
        <p:txBody>
          <a:bodyPr vert="horz" lIns="91440" tIns="45720" rIns="91440" bIns="45720" rtlCol="0" anchor="b">
            <a:normAutofit fontScale="90000"/>
          </a:bodyPr>
          <a:lstStyle/>
          <a:p>
            <a:r>
              <a:rPr lang="en-US" sz="6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Raleway" pitchFamily="2" charset="0"/>
              </a:rPr>
              <a:t>Contact Us</a:t>
            </a:r>
            <a:endParaRPr lang="en-VI" sz="6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Raleway" pitchFamily="2" charset="0"/>
            </a:endParaRPr>
          </a:p>
        </p:txBody>
      </p:sp>
      <p:sp>
        <p:nvSpPr>
          <p:cNvPr id="10"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rcRect/>
          <a:stretch/>
        </p:blipFill>
        <p:spPr>
          <a:xfrm>
            <a:off x="1532645" y="1368685"/>
            <a:ext cx="3411572" cy="4215449"/>
          </a:xfrm>
          <a:prstGeom prst="rect">
            <a:avLst/>
          </a:prstGeom>
          <a:ln>
            <a:noFill/>
          </a:ln>
          <a:effectLst>
            <a:outerShdw blurRad="76200" dir="18900000" sy="23000" kx="-1200000" algn="bl" rotWithShape="0">
              <a:prstClr val="black">
                <a:alpha val="20000"/>
              </a:prstClr>
            </a:outerShdw>
          </a:effectLst>
        </p:spPr>
      </p:pic>
      <p:sp>
        <p:nvSpPr>
          <p:cNvPr id="11"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5F63D19-6ECE-444E-B70D-EBEC5876A652}"/>
              </a:ext>
            </a:extLst>
          </p:cNvPr>
          <p:cNvSpPr>
            <a:spLocks noGrp="1"/>
          </p:cNvSpPr>
          <p:nvPr>
            <p:ph idx="1"/>
          </p:nvPr>
        </p:nvSpPr>
        <p:spPr>
          <a:xfrm>
            <a:off x="7277786" y="2493953"/>
            <a:ext cx="4246114" cy="3266137"/>
          </a:xfrm>
        </p:spPr>
        <p:txBody>
          <a:bodyPr vert="horz" lIns="91440" tIns="45720" rIns="91440" bIns="45720" rtlCol="0" anchor="ctr">
            <a:noAutofit/>
          </a:bodyPr>
          <a:lstStyle/>
          <a:p>
            <a:pPr marL="0" indent="0" algn="ctr">
              <a:buNone/>
            </a:pPr>
            <a:r>
              <a:rPr lang="en-US" sz="1400" b="1" u="sng">
                <a:latin typeface="Raleway" pitchFamily="2" charset="0"/>
              </a:rPr>
              <a:t>St. Thomas</a:t>
            </a:r>
            <a:endParaRPr lang="en-US" sz="1400" b="1" u="sng">
              <a:latin typeface="Raleway" pitchFamily="2" charset="0"/>
              <a:cs typeface="Arial"/>
            </a:endParaRPr>
          </a:p>
          <a:p>
            <a:pPr marL="0" indent="0" algn="ctr">
              <a:buNone/>
            </a:pPr>
            <a:r>
              <a:rPr lang="en-US" sz="1400">
                <a:latin typeface="Raleway" pitchFamily="2" charset="0"/>
              </a:rPr>
              <a:t>8221 Estate </a:t>
            </a:r>
            <a:r>
              <a:rPr lang="en-US" sz="1400" err="1">
                <a:latin typeface="Raleway" pitchFamily="2" charset="0"/>
              </a:rPr>
              <a:t>Nisky</a:t>
            </a:r>
            <a:endParaRPr lang="en-US" sz="1400">
              <a:latin typeface="Raleway" pitchFamily="2" charset="0"/>
              <a:cs typeface="Arial"/>
            </a:endParaRPr>
          </a:p>
          <a:p>
            <a:pPr marL="0" indent="0" algn="ctr">
              <a:buNone/>
            </a:pPr>
            <a:r>
              <a:rPr lang="en-US" sz="1400">
                <a:latin typeface="Raleway" pitchFamily="2" charset="0"/>
              </a:rPr>
              <a:t>St. Thomas, VI 00802</a:t>
            </a:r>
            <a:endParaRPr lang="en-US" sz="1400">
              <a:latin typeface="Raleway" pitchFamily="2" charset="0"/>
              <a:cs typeface="Arial"/>
            </a:endParaRPr>
          </a:p>
          <a:p>
            <a:pPr marL="0" indent="0" algn="ctr">
              <a:buNone/>
            </a:pPr>
            <a:r>
              <a:rPr lang="en-US" sz="1400">
                <a:latin typeface="Raleway" pitchFamily="2" charset="0"/>
              </a:rPr>
              <a:t>Tel. 340-774-2244</a:t>
            </a:r>
            <a:endParaRPr lang="en-US" sz="1400">
              <a:latin typeface="Raleway" pitchFamily="2" charset="0"/>
              <a:cs typeface="Arial"/>
            </a:endParaRPr>
          </a:p>
          <a:p>
            <a:pPr marL="0" indent="0" algn="ctr">
              <a:buNone/>
            </a:pPr>
            <a:r>
              <a:rPr lang="en-US" sz="1400" b="1" u="sng">
                <a:latin typeface="Raleway" pitchFamily="2" charset="0"/>
              </a:rPr>
              <a:t>St. Croix</a:t>
            </a:r>
            <a:endParaRPr lang="en-US" sz="1400" b="1" u="sng">
              <a:latin typeface="Raleway" pitchFamily="2" charset="0"/>
              <a:cs typeface="Arial"/>
            </a:endParaRPr>
          </a:p>
          <a:p>
            <a:pPr marL="0" indent="0" algn="ctr">
              <a:buNone/>
            </a:pPr>
            <a:r>
              <a:rPr lang="en-US" sz="1400">
                <a:latin typeface="Raleway" pitchFamily="2" charset="0"/>
              </a:rPr>
              <a:t>2164 King Cross Street</a:t>
            </a:r>
            <a:endParaRPr lang="en-US" sz="1400">
              <a:latin typeface="Raleway" pitchFamily="2" charset="0"/>
              <a:cs typeface="Arial"/>
            </a:endParaRPr>
          </a:p>
          <a:p>
            <a:pPr marL="0" indent="0" algn="ctr">
              <a:buNone/>
            </a:pPr>
            <a:r>
              <a:rPr lang="en-US" sz="1400">
                <a:latin typeface="Raleway" pitchFamily="2" charset="0"/>
              </a:rPr>
              <a:t>Christiansted, VI 00820</a:t>
            </a:r>
            <a:endParaRPr lang="en-US" sz="1400">
              <a:latin typeface="Raleway" pitchFamily="2" charset="0"/>
              <a:cs typeface="Arial"/>
            </a:endParaRPr>
          </a:p>
          <a:p>
            <a:pPr marL="0" indent="0" algn="ctr">
              <a:buNone/>
            </a:pPr>
            <a:r>
              <a:rPr lang="en-US" sz="1400">
                <a:latin typeface="Raleway" pitchFamily="2" charset="0"/>
              </a:rPr>
              <a:t>Tel. 340-773-2244</a:t>
            </a:r>
            <a:endParaRPr lang="en-US" sz="1400">
              <a:latin typeface="Raleway" pitchFamily="2" charset="0"/>
              <a:cs typeface="Arial"/>
            </a:endParaRPr>
          </a:p>
          <a:p>
            <a:pPr marL="0" indent="0" algn="ctr">
              <a:buNone/>
            </a:pPr>
            <a:r>
              <a:rPr lang="en-US" sz="1400" b="1" u="sng">
                <a:latin typeface="Raleway" pitchFamily="2" charset="0"/>
              </a:rPr>
              <a:t>St. John</a:t>
            </a:r>
            <a:endParaRPr lang="en-US" sz="1400" b="1" u="sng">
              <a:latin typeface="Raleway" pitchFamily="2" charset="0"/>
              <a:cs typeface="Arial"/>
            </a:endParaRPr>
          </a:p>
          <a:p>
            <a:pPr marL="0" indent="0" algn="ctr">
              <a:buNone/>
            </a:pPr>
            <a:r>
              <a:rPr lang="en-US" sz="1400">
                <a:latin typeface="Raleway" pitchFamily="2" charset="0"/>
              </a:rPr>
              <a:t>6 </a:t>
            </a:r>
            <a:r>
              <a:rPr lang="en-US" sz="1400" err="1">
                <a:latin typeface="Raleway" pitchFamily="2" charset="0"/>
              </a:rPr>
              <a:t>Susannaberg</a:t>
            </a:r>
            <a:endParaRPr lang="en-US" sz="1400">
              <a:latin typeface="Raleway" pitchFamily="2" charset="0"/>
              <a:cs typeface="Arial"/>
            </a:endParaRPr>
          </a:p>
          <a:p>
            <a:pPr marL="0" indent="0" algn="ctr">
              <a:buNone/>
            </a:pPr>
            <a:r>
              <a:rPr lang="en-US" sz="1400">
                <a:latin typeface="Raleway" pitchFamily="2" charset="0"/>
              </a:rPr>
              <a:t>St. John, VI 00830</a:t>
            </a:r>
            <a:endParaRPr lang="en-US" sz="1400">
              <a:latin typeface="Raleway" pitchFamily="2" charset="0"/>
              <a:cs typeface="Arial"/>
            </a:endParaRPr>
          </a:p>
          <a:p>
            <a:pPr marL="0" indent="0" algn="ctr">
              <a:buNone/>
            </a:pPr>
            <a:r>
              <a:rPr lang="en-US" sz="1400">
                <a:latin typeface="Raleway" pitchFamily="2" charset="0"/>
              </a:rPr>
              <a:t>Tel. 340-776-2244</a:t>
            </a:r>
            <a:endParaRPr lang="en-US" sz="1400">
              <a:latin typeface="Raleway" pitchFamily="2" charset="0"/>
              <a:cs typeface="Arial"/>
            </a:endParaRPr>
          </a:p>
          <a:p>
            <a:pPr marL="0" indent="0" algn="ctr">
              <a:buNone/>
            </a:pPr>
            <a:r>
              <a:rPr lang="en-US" i="1">
                <a:latin typeface="Raleway" pitchFamily="2" charset="0"/>
              </a:rPr>
              <a:t>vitema.vi.gov</a:t>
            </a:r>
            <a:endParaRPr lang="en-VI" i="1">
              <a:latin typeface="Raleway" pitchFamily="2" charset="0"/>
              <a:cs typeface="Arial"/>
            </a:endParaRPr>
          </a:p>
        </p:txBody>
      </p:sp>
      <p:sp>
        <p:nvSpPr>
          <p:cNvPr id="13"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44B885-381D-45DD-9366-FC5E761960D3}"/>
              </a:ext>
            </a:extLst>
          </p:cNvPr>
          <p:cNvSpPr txBox="1"/>
          <p:nvPr/>
        </p:nvSpPr>
        <p:spPr>
          <a:xfrm>
            <a:off x="310234" y="525982"/>
            <a:ext cx="6184973" cy="400110"/>
          </a:xfrm>
          <a:prstGeom prst="rect">
            <a:avLst/>
          </a:prstGeom>
          <a:noFill/>
        </p:spPr>
        <p:txBody>
          <a:bodyPr wrap="square" rtlCol="0">
            <a:spAutoFit/>
          </a:bodyPr>
          <a:lstStyle/>
          <a:p>
            <a:pPr algn="ctr"/>
            <a:r>
              <a:rPr lang="en-US" sz="2000" b="1" i="1">
                <a:solidFill>
                  <a:schemeClr val="accent2"/>
                </a:solidFill>
                <a:effectLst>
                  <a:outerShdw blurRad="50800" dist="38100" dir="5400000" algn="t" rotWithShape="0">
                    <a:prstClr val="black">
                      <a:alpha val="40000"/>
                    </a:prstClr>
                  </a:outerShdw>
                </a:effectLst>
                <a:latin typeface="Raleway" pitchFamily="2" charset="0"/>
              </a:rPr>
              <a:t>Be Prepared, Stay Informed, and Be Vigilant!</a:t>
            </a:r>
            <a:endParaRPr lang="en-VI" sz="2000" b="1" i="1">
              <a:solidFill>
                <a:schemeClr val="accent2"/>
              </a:solidFill>
              <a:effectLst>
                <a:outerShdw blurRad="50800" dist="38100" dir="5400000" algn="t" rotWithShape="0">
                  <a:prstClr val="black">
                    <a:alpha val="40000"/>
                  </a:prstClr>
                </a:outerShdw>
              </a:effectLst>
              <a:latin typeface="Raleway" pitchFamily="2" charset="0"/>
            </a:endParaRPr>
          </a:p>
        </p:txBody>
      </p:sp>
    </p:spTree>
    <p:extLst>
      <p:ext uri="{BB962C8B-B14F-4D97-AF65-F5344CB8AC3E}">
        <p14:creationId xmlns:p14="http://schemas.microsoft.com/office/powerpoint/2010/main" val="306037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mph" presetSubtype="0" fill="hold" grpId="0" nodeType="afterEffect">
                                  <p:stCondLst>
                                    <p:cond delay="0"/>
                                  </p:stCondLst>
                                  <p:iterate type="lt">
                                    <p:tmPct val="4000"/>
                                  </p:iterate>
                                  <p:childTnLst>
                                    <p:set>
                                      <p:cBhvr override="childStyle">
                                        <p:cTn id="12" dur="500" fill="hold"/>
                                        <p:tgtEl>
                                          <p:spTgt spid="2"/>
                                        </p:tgtEl>
                                        <p:attrNameLst>
                                          <p:attrName>style.color</p:attrName>
                                        </p:attrNameLst>
                                      </p:cBhvr>
                                      <p:to>
                                        <p:clrVal>
                                          <a:schemeClr val="accent2"/>
                                        </p:clrVal>
                                      </p:to>
                                    </p:set>
                                    <p:set>
                                      <p:cBhvr>
                                        <p:cTn id="13" dur="500" fill="hold"/>
                                        <p:tgtEl>
                                          <p:spTgt spid="2"/>
                                        </p:tgtEl>
                                        <p:attrNameLst>
                                          <p:attrName>fillcolor</p:attrName>
                                        </p:attrNameLst>
                                      </p:cBhvr>
                                      <p:to>
                                        <p:clrVal>
                                          <a:schemeClr val="accent2"/>
                                        </p:clrVal>
                                      </p:to>
                                    </p:set>
                                    <p:set>
                                      <p:cBhvr>
                                        <p:cTn id="14" dur="500" fill="hold"/>
                                        <p:tgtEl>
                                          <p:spTgt spid="2"/>
                                        </p:tgtEl>
                                        <p:attrNameLst>
                                          <p:attrName>fill.type</p:attrName>
                                        </p:attrNameLst>
                                      </p:cBhvr>
                                      <p:to>
                                        <p:strVal val="solid"/>
                                      </p:to>
                                    </p:set>
                                  </p:childTnLst>
                                </p:cTn>
                              </p:par>
                              <p:par>
                                <p:cTn id="15" presetID="10"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1854FA15-7C7F-4596-BFFA-79F8A7E1C573}"/>
              </a:ext>
            </a:extLst>
          </p:cNvPr>
          <p:cNvPicPr>
            <a:picLocks noChangeAspect="1"/>
          </p:cNvPicPr>
          <p:nvPr/>
        </p:nvPicPr>
        <p:blipFill rotWithShape="1">
          <a:blip r:embed="rId2"/>
          <a:srcRect l="23381" r="9977" b="12"/>
          <a:stretch/>
        </p:blipFill>
        <p:spPr>
          <a:xfrm>
            <a:off x="7157798" y="1610402"/>
            <a:ext cx="4190835" cy="419083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344AB3F-4E68-4203-B52C-085CA8FDA98F}"/>
              </a:ext>
            </a:extLst>
          </p:cNvPr>
          <p:cNvGraphicFramePr>
            <a:graphicFrameLocks noGrp="1"/>
          </p:cNvGraphicFramePr>
          <p:nvPr>
            <p:ph idx="1"/>
            <p:extLst>
              <p:ext uri="{D42A27DB-BD31-4B8C-83A1-F6EECF244321}">
                <p14:modId xmlns:p14="http://schemas.microsoft.com/office/powerpoint/2010/main" val="3789730115"/>
              </p:ext>
            </p:extLst>
          </p:nvPr>
        </p:nvGraphicFramePr>
        <p:xfrm>
          <a:off x="506027" y="1526959"/>
          <a:ext cx="6499409" cy="1438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calendar&#10;&#10;Description automatically generated">
            <a:extLst>
              <a:ext uri="{FF2B5EF4-FFF2-40B4-BE49-F238E27FC236}">
                <a16:creationId xmlns:a16="http://schemas.microsoft.com/office/drawing/2014/main" id="{1738F9E8-EFF0-40F0-9A02-A0092A4BBE97}"/>
              </a:ext>
            </a:extLst>
          </p:cNvPr>
          <p:cNvPicPr>
            <a:picLocks noChangeAspect="1"/>
          </p:cNvPicPr>
          <p:nvPr/>
        </p:nvPicPr>
        <p:blipFill>
          <a:blip r:embed="rId8"/>
          <a:stretch>
            <a:fillRect/>
          </a:stretch>
        </p:blipFill>
        <p:spPr>
          <a:xfrm>
            <a:off x="8188994" y="2393574"/>
            <a:ext cx="2157213" cy="2665522"/>
          </a:xfrm>
          <a:prstGeom prst="rect">
            <a:avLst/>
          </a:prstGeom>
          <a:ln>
            <a:noFill/>
          </a:ln>
          <a:effectLst>
            <a:outerShdw blurRad="292100" dist="139700" dir="2700000" algn="tl" rotWithShape="0">
              <a:srgbClr val="333333">
                <a:alpha val="65000"/>
              </a:srgbClr>
            </a:outerShdw>
          </a:effectLst>
        </p:spPr>
      </p:pic>
      <p:sp>
        <p:nvSpPr>
          <p:cNvPr id="9" name="Title 8">
            <a:extLst>
              <a:ext uri="{FF2B5EF4-FFF2-40B4-BE49-F238E27FC236}">
                <a16:creationId xmlns:a16="http://schemas.microsoft.com/office/drawing/2014/main" id="{79CFDF21-AB61-4976-81FF-0808F614B9F0}"/>
              </a:ext>
            </a:extLst>
          </p:cNvPr>
          <p:cNvSpPr>
            <a:spLocks noGrp="1"/>
          </p:cNvSpPr>
          <p:nvPr>
            <p:ph type="title"/>
          </p:nvPr>
        </p:nvSpPr>
        <p:spPr>
          <a:xfrm>
            <a:off x="731748" y="392421"/>
            <a:ext cx="10201382" cy="1325563"/>
          </a:xfrm>
        </p:spPr>
        <p:txBody>
          <a:bodyPr>
            <a:noAutofit/>
          </a:bodyPr>
          <a:lstStyle/>
          <a:p>
            <a:r>
              <a:rPr lang="en-US" sz="8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Who We Are</a:t>
            </a:r>
            <a:br>
              <a:rPr lang="en-VI" sz="6000">
                <a:ln w="0"/>
                <a:effectLst>
                  <a:outerShdw blurRad="38100" dist="19050" dir="2700000" algn="tl" rotWithShape="0">
                    <a:schemeClr val="dk1">
                      <a:alpha val="40000"/>
                    </a:schemeClr>
                  </a:outerShdw>
                </a:effectLst>
              </a:rPr>
            </a:br>
            <a:endParaRPr lang="en-VI" sz="3200"/>
          </a:p>
        </p:txBody>
      </p:sp>
      <p:pic>
        <p:nvPicPr>
          <p:cNvPr id="19" name="Picture 18" descr="A person in a suit and tie&#10;&#10;Description automatically generated with medium confidence">
            <a:extLst>
              <a:ext uri="{FF2B5EF4-FFF2-40B4-BE49-F238E27FC236}">
                <a16:creationId xmlns:a16="http://schemas.microsoft.com/office/drawing/2014/main" id="{81644C4A-32D1-4D21-A86B-123C6A04D716}"/>
              </a:ext>
            </a:extLst>
          </p:cNvPr>
          <p:cNvPicPr>
            <a:picLocks noChangeAspect="1"/>
          </p:cNvPicPr>
          <p:nvPr/>
        </p:nvPicPr>
        <p:blipFill rotWithShape="1">
          <a:blip r:embed="rId9"/>
          <a:srcRect l="9718" r="15514"/>
          <a:stretch/>
        </p:blipFill>
        <p:spPr>
          <a:xfrm>
            <a:off x="496316" y="2906600"/>
            <a:ext cx="2595238" cy="3026314"/>
          </a:xfrm>
          <a:prstGeom prst="rect">
            <a:avLst/>
          </a:prstGeom>
          <a:ln>
            <a:noFill/>
          </a:ln>
          <a:effectLst>
            <a:outerShdw blurRad="190500" algn="tl" rotWithShape="0">
              <a:srgbClr val="000000">
                <a:alpha val="70000"/>
              </a:srgbClr>
            </a:outerShdw>
          </a:effectLst>
        </p:spPr>
      </p:pic>
      <p:pic>
        <p:nvPicPr>
          <p:cNvPr id="21" name="Picture 20" descr="A person smiling for the camera&#10;&#10;Description automatically generated with low confidence">
            <a:extLst>
              <a:ext uri="{FF2B5EF4-FFF2-40B4-BE49-F238E27FC236}">
                <a16:creationId xmlns:a16="http://schemas.microsoft.com/office/drawing/2014/main" id="{E8069227-FE37-49AC-8D9C-2FC760288E41}"/>
              </a:ext>
            </a:extLst>
          </p:cNvPr>
          <p:cNvPicPr>
            <a:picLocks noChangeAspect="1"/>
          </p:cNvPicPr>
          <p:nvPr/>
        </p:nvPicPr>
        <p:blipFill rotWithShape="1">
          <a:blip r:embed="rId10"/>
          <a:srcRect b="22360"/>
          <a:stretch/>
        </p:blipFill>
        <p:spPr>
          <a:xfrm>
            <a:off x="4046962" y="2906600"/>
            <a:ext cx="2595238" cy="3022396"/>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F24DEB9B-9A38-477F-9D18-5CFAF08AF250}"/>
              </a:ext>
            </a:extLst>
          </p:cNvPr>
          <p:cNvSpPr txBox="1"/>
          <p:nvPr/>
        </p:nvSpPr>
        <p:spPr>
          <a:xfrm>
            <a:off x="491460" y="6142413"/>
            <a:ext cx="2734334" cy="646331"/>
          </a:xfrm>
          <a:prstGeom prst="rect">
            <a:avLst/>
          </a:prstGeom>
          <a:noFill/>
        </p:spPr>
        <p:txBody>
          <a:bodyPr wrap="square" rtlCol="0">
            <a:spAutoFit/>
          </a:bodyPr>
          <a:lstStyle/>
          <a:p>
            <a:pPr algn="ctr"/>
            <a:r>
              <a:rPr lang="en-US">
                <a:latin typeface="Raleway" pitchFamily="2" charset="0"/>
              </a:rPr>
              <a:t>Daryl D. </a:t>
            </a:r>
            <a:r>
              <a:rPr lang="en-US" err="1">
                <a:latin typeface="Raleway" pitchFamily="2" charset="0"/>
              </a:rPr>
              <a:t>Jaschen</a:t>
            </a:r>
            <a:endParaRPr lang="en-US">
              <a:latin typeface="Raleway" pitchFamily="2" charset="0"/>
            </a:endParaRPr>
          </a:p>
          <a:p>
            <a:pPr algn="ctr"/>
            <a:r>
              <a:rPr lang="en-US">
                <a:latin typeface="Raleway" pitchFamily="2" charset="0"/>
              </a:rPr>
              <a:t>Director</a:t>
            </a:r>
            <a:endParaRPr lang="en-VI">
              <a:latin typeface="Raleway" pitchFamily="2" charset="0"/>
            </a:endParaRPr>
          </a:p>
        </p:txBody>
      </p:sp>
      <p:sp>
        <p:nvSpPr>
          <p:cNvPr id="23" name="TextBox 22">
            <a:extLst>
              <a:ext uri="{FF2B5EF4-FFF2-40B4-BE49-F238E27FC236}">
                <a16:creationId xmlns:a16="http://schemas.microsoft.com/office/drawing/2014/main" id="{BED7F324-197B-40EC-9E58-8C54D42F19F2}"/>
              </a:ext>
            </a:extLst>
          </p:cNvPr>
          <p:cNvSpPr txBox="1"/>
          <p:nvPr/>
        </p:nvSpPr>
        <p:spPr>
          <a:xfrm>
            <a:off x="3977414" y="6142412"/>
            <a:ext cx="2734334" cy="646331"/>
          </a:xfrm>
          <a:prstGeom prst="rect">
            <a:avLst/>
          </a:prstGeom>
          <a:noFill/>
        </p:spPr>
        <p:txBody>
          <a:bodyPr wrap="square" rtlCol="0">
            <a:spAutoFit/>
          </a:bodyPr>
          <a:lstStyle/>
          <a:p>
            <a:pPr algn="ctr"/>
            <a:r>
              <a:rPr lang="en-US">
                <a:latin typeface="Raleway" pitchFamily="2" charset="0"/>
              </a:rPr>
              <a:t>Barbara A. Petersen</a:t>
            </a:r>
          </a:p>
          <a:p>
            <a:pPr algn="ctr"/>
            <a:r>
              <a:rPr lang="en-US">
                <a:latin typeface="Raleway" pitchFamily="2" charset="0"/>
              </a:rPr>
              <a:t>Assistant Director</a:t>
            </a:r>
            <a:endParaRPr lang="en-VI">
              <a:latin typeface="Raleway" pitchFamily="2" charset="0"/>
            </a:endParaRPr>
          </a:p>
        </p:txBody>
      </p:sp>
    </p:spTree>
    <p:extLst>
      <p:ext uri="{BB962C8B-B14F-4D97-AF65-F5344CB8AC3E}">
        <p14:creationId xmlns:p14="http://schemas.microsoft.com/office/powerpoint/2010/main" val="2247070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79CFDF21-AB61-4976-81FF-0808F614B9F0}"/>
              </a:ext>
            </a:extLst>
          </p:cNvPr>
          <p:cNvSpPr>
            <a:spLocks noGrp="1"/>
          </p:cNvSpPr>
          <p:nvPr>
            <p:ph type="title"/>
          </p:nvPr>
        </p:nvSpPr>
        <p:spPr>
          <a:xfrm>
            <a:off x="767259" y="145791"/>
            <a:ext cx="10201382" cy="1325563"/>
          </a:xfrm>
        </p:spPr>
        <p:txBody>
          <a:bodyPr>
            <a:noAutofit/>
          </a:bodyPr>
          <a:lstStyle/>
          <a:p>
            <a:pPr algn="ctr"/>
            <a:r>
              <a:rPr lang="en-US" sz="8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Who We Are</a:t>
            </a:r>
            <a:br>
              <a:rPr lang="en-VI" sz="6000">
                <a:ln w="0"/>
                <a:effectLst>
                  <a:outerShdw blurRad="38100" dist="19050" dir="2700000" algn="tl" rotWithShape="0">
                    <a:schemeClr val="dk1">
                      <a:alpha val="40000"/>
                    </a:schemeClr>
                  </a:outerShdw>
                </a:effectLst>
              </a:rPr>
            </a:br>
            <a:endParaRPr lang="en-VI" sz="3200"/>
          </a:p>
        </p:txBody>
      </p:sp>
      <p:pic>
        <p:nvPicPr>
          <p:cNvPr id="19" name="Picture 18">
            <a:extLst>
              <a:ext uri="{FF2B5EF4-FFF2-40B4-BE49-F238E27FC236}">
                <a16:creationId xmlns:a16="http://schemas.microsoft.com/office/drawing/2014/main" id="{81644C4A-32D1-4D21-A86B-123C6A04D716}"/>
              </a:ext>
            </a:extLst>
          </p:cNvPr>
          <p:cNvPicPr>
            <a:picLocks noChangeAspect="1"/>
          </p:cNvPicPr>
          <p:nvPr/>
        </p:nvPicPr>
        <p:blipFill rotWithShape="1">
          <a:blip r:embed="rId2"/>
          <a:srcRect l="67" t="6820" r="-67" b="17304"/>
          <a:stretch/>
        </p:blipFill>
        <p:spPr>
          <a:xfrm>
            <a:off x="584941" y="1147393"/>
            <a:ext cx="1727309" cy="1911756"/>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F24DEB9B-9A38-477F-9D18-5CFAF08AF250}"/>
              </a:ext>
            </a:extLst>
          </p:cNvPr>
          <p:cNvSpPr txBox="1"/>
          <p:nvPr/>
        </p:nvSpPr>
        <p:spPr>
          <a:xfrm>
            <a:off x="-254979" y="3159621"/>
            <a:ext cx="3250835" cy="677108"/>
          </a:xfrm>
          <a:prstGeom prst="rect">
            <a:avLst/>
          </a:prstGeom>
          <a:noFill/>
        </p:spPr>
        <p:txBody>
          <a:bodyPr wrap="square" rtlCol="0">
            <a:spAutoFit/>
          </a:bodyPr>
          <a:lstStyle/>
          <a:p>
            <a:pPr algn="ctr"/>
            <a:r>
              <a:rPr lang="en-US" sz="1400">
                <a:latin typeface="Raleway" pitchFamily="2" charset="0"/>
              </a:rPr>
              <a:t>Regina Browne</a:t>
            </a:r>
          </a:p>
          <a:p>
            <a:pPr algn="ctr"/>
            <a:r>
              <a:rPr lang="en-US" sz="1200">
                <a:latin typeface="Raleway" pitchFamily="2" charset="0"/>
              </a:rPr>
              <a:t>Deputy Director of</a:t>
            </a:r>
          </a:p>
          <a:p>
            <a:pPr algn="ctr"/>
            <a:r>
              <a:rPr lang="en-US" sz="1200">
                <a:latin typeface="Raleway" pitchFamily="2" charset="0"/>
              </a:rPr>
              <a:t>Planning &amp; Preparedness</a:t>
            </a:r>
            <a:endParaRPr lang="en-VI" sz="1200">
              <a:latin typeface="Raleway" pitchFamily="2" charset="0"/>
            </a:endParaRPr>
          </a:p>
        </p:txBody>
      </p:sp>
      <p:pic>
        <p:nvPicPr>
          <p:cNvPr id="15" name="Picture 14">
            <a:extLst>
              <a:ext uri="{FF2B5EF4-FFF2-40B4-BE49-F238E27FC236}">
                <a16:creationId xmlns:a16="http://schemas.microsoft.com/office/drawing/2014/main" id="{FD81B1F1-6FD2-4227-B148-E0A7553C07E7}"/>
              </a:ext>
            </a:extLst>
          </p:cNvPr>
          <p:cNvPicPr>
            <a:picLocks noChangeAspect="1"/>
          </p:cNvPicPr>
          <p:nvPr/>
        </p:nvPicPr>
        <p:blipFill>
          <a:blip r:embed="rId3"/>
          <a:srcRect t="5029" b="5029"/>
          <a:stretch/>
        </p:blipFill>
        <p:spPr>
          <a:xfrm>
            <a:off x="2898700" y="1147393"/>
            <a:ext cx="1727309" cy="1911756"/>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F7DE56AC-FD78-416C-8F77-A1C27386196A}"/>
              </a:ext>
            </a:extLst>
          </p:cNvPr>
          <p:cNvPicPr>
            <a:picLocks noChangeAspect="1"/>
          </p:cNvPicPr>
          <p:nvPr/>
        </p:nvPicPr>
        <p:blipFill rotWithShape="1">
          <a:blip r:embed="rId4"/>
          <a:srcRect l="278" t="5118" r="-278" b="21167"/>
          <a:stretch/>
        </p:blipFill>
        <p:spPr>
          <a:xfrm>
            <a:off x="5176488" y="1131594"/>
            <a:ext cx="1727309" cy="1911756"/>
          </a:xfrm>
          <a:prstGeom prst="rect">
            <a:avLst/>
          </a:prstGeom>
          <a:ln>
            <a:noFill/>
          </a:ln>
          <a:effectLst>
            <a:outerShdw blurRad="190500" algn="tl" rotWithShape="0">
              <a:srgbClr val="000000">
                <a:alpha val="70000"/>
              </a:srgbClr>
            </a:outerShdw>
          </a:effectLst>
        </p:spPr>
      </p:pic>
      <p:pic>
        <p:nvPicPr>
          <p:cNvPr id="17" name="Picture 16" descr="A close-up of a person smiling&#10;&#10;Description automatically generated">
            <a:extLst>
              <a:ext uri="{FF2B5EF4-FFF2-40B4-BE49-F238E27FC236}">
                <a16:creationId xmlns:a16="http://schemas.microsoft.com/office/drawing/2014/main" id="{0BBCADBD-AC0F-4398-B87C-8503F9B37D19}"/>
              </a:ext>
            </a:extLst>
          </p:cNvPr>
          <p:cNvPicPr>
            <a:picLocks noChangeAspect="1"/>
          </p:cNvPicPr>
          <p:nvPr/>
        </p:nvPicPr>
        <p:blipFill>
          <a:blip r:embed="rId5"/>
          <a:srcRect t="10571" b="10571"/>
          <a:stretch/>
        </p:blipFill>
        <p:spPr>
          <a:xfrm>
            <a:off x="7460637" y="1147393"/>
            <a:ext cx="1727309" cy="1911756"/>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8F03B609-DC76-4E19-8412-C798D8640F6E}"/>
              </a:ext>
            </a:extLst>
          </p:cNvPr>
          <p:cNvPicPr>
            <a:picLocks noChangeAspect="1"/>
          </p:cNvPicPr>
          <p:nvPr/>
        </p:nvPicPr>
        <p:blipFill>
          <a:blip r:embed="rId6"/>
          <a:srcRect t="5624" b="5624"/>
          <a:stretch/>
        </p:blipFill>
        <p:spPr>
          <a:xfrm>
            <a:off x="9759134" y="1147393"/>
            <a:ext cx="1727309" cy="1911756"/>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74D29AC-788D-44B4-BA2B-93F813FC325B}"/>
              </a:ext>
            </a:extLst>
          </p:cNvPr>
          <p:cNvPicPr>
            <a:picLocks noChangeAspect="1"/>
          </p:cNvPicPr>
          <p:nvPr/>
        </p:nvPicPr>
        <p:blipFill rotWithShape="1">
          <a:blip r:embed="rId7"/>
          <a:srcRect l="22540" t="-1237" r="23175" b="722"/>
          <a:stretch/>
        </p:blipFill>
        <p:spPr>
          <a:xfrm>
            <a:off x="643656" y="4037426"/>
            <a:ext cx="1670917" cy="1911821"/>
          </a:xfrm>
          <a:prstGeom prst="rect">
            <a:avLst/>
          </a:prstGeom>
          <a:ln>
            <a:noFill/>
          </a:ln>
          <a:effectLst>
            <a:outerShdw blurRad="190500" algn="tl" rotWithShape="0">
              <a:srgbClr val="000000">
                <a:alpha val="70000"/>
              </a:srgbClr>
            </a:outerShdw>
          </a:effectLst>
        </p:spPr>
      </p:pic>
      <p:pic>
        <p:nvPicPr>
          <p:cNvPr id="24" name="Picture 23">
            <a:extLst>
              <a:ext uri="{FF2B5EF4-FFF2-40B4-BE49-F238E27FC236}">
                <a16:creationId xmlns:a16="http://schemas.microsoft.com/office/drawing/2014/main" id="{1FFF1998-9E0B-4D3D-B3BF-F29D192B37A2}"/>
              </a:ext>
            </a:extLst>
          </p:cNvPr>
          <p:cNvPicPr>
            <a:picLocks noChangeAspect="1"/>
          </p:cNvPicPr>
          <p:nvPr/>
        </p:nvPicPr>
        <p:blipFill rotWithShape="1">
          <a:blip r:embed="rId8"/>
          <a:srcRect l="-2648" r="-5087"/>
          <a:stretch/>
        </p:blipFill>
        <p:spPr>
          <a:xfrm>
            <a:off x="5033640" y="4005485"/>
            <a:ext cx="2059618" cy="1911756"/>
          </a:xfrm>
          <a:prstGeom prst="rect">
            <a:avLst/>
          </a:prstGeom>
          <a:ln>
            <a:noFill/>
          </a:ln>
          <a:effectLst>
            <a:outerShdw blurRad="190500" algn="tl" rotWithShape="0">
              <a:srgbClr val="000000">
                <a:alpha val="70000"/>
              </a:srgbClr>
            </a:outerShdw>
          </a:effectLst>
        </p:spPr>
      </p:pic>
      <p:pic>
        <p:nvPicPr>
          <p:cNvPr id="25" name="Picture 24">
            <a:extLst>
              <a:ext uri="{FF2B5EF4-FFF2-40B4-BE49-F238E27FC236}">
                <a16:creationId xmlns:a16="http://schemas.microsoft.com/office/drawing/2014/main" id="{3402091B-D529-4BA0-88A7-831A4AFC455B}"/>
              </a:ext>
            </a:extLst>
          </p:cNvPr>
          <p:cNvPicPr>
            <a:picLocks noChangeAspect="1"/>
          </p:cNvPicPr>
          <p:nvPr/>
        </p:nvPicPr>
        <p:blipFill rotWithShape="1">
          <a:blip r:embed="rId9"/>
          <a:srcRect l="5240" t="139" r="6167" b="16315"/>
          <a:stretch/>
        </p:blipFill>
        <p:spPr>
          <a:xfrm>
            <a:off x="7466671" y="3998739"/>
            <a:ext cx="1721275" cy="1923884"/>
          </a:xfrm>
          <a:prstGeom prst="rect">
            <a:avLst/>
          </a:prstGeom>
          <a:ln>
            <a:noFill/>
          </a:ln>
          <a:effectLst>
            <a:outerShdw blurRad="190500" algn="tl" rotWithShape="0">
              <a:srgbClr val="000000">
                <a:alpha val="70000"/>
              </a:srgbClr>
            </a:outerShdw>
          </a:effectLst>
        </p:spPr>
      </p:pic>
      <p:sp>
        <p:nvSpPr>
          <p:cNvPr id="26" name="TextBox 25">
            <a:extLst>
              <a:ext uri="{FF2B5EF4-FFF2-40B4-BE49-F238E27FC236}">
                <a16:creationId xmlns:a16="http://schemas.microsoft.com/office/drawing/2014/main" id="{E7B95870-1FD2-47FF-B951-81BB5C81E468}"/>
              </a:ext>
            </a:extLst>
          </p:cNvPr>
          <p:cNvSpPr txBox="1"/>
          <p:nvPr/>
        </p:nvSpPr>
        <p:spPr>
          <a:xfrm>
            <a:off x="1989899" y="3159621"/>
            <a:ext cx="3250835" cy="677108"/>
          </a:xfrm>
          <a:prstGeom prst="rect">
            <a:avLst/>
          </a:prstGeom>
          <a:noFill/>
        </p:spPr>
        <p:txBody>
          <a:bodyPr wrap="square" rtlCol="0">
            <a:spAutoFit/>
          </a:bodyPr>
          <a:lstStyle/>
          <a:p>
            <a:pPr algn="ctr"/>
            <a:r>
              <a:rPr lang="en-US" sz="1400">
                <a:latin typeface="Raleway" pitchFamily="2" charset="0"/>
              </a:rPr>
              <a:t>Bruce Kelly</a:t>
            </a:r>
          </a:p>
          <a:p>
            <a:pPr algn="ctr"/>
            <a:r>
              <a:rPr lang="en-US" sz="1200">
                <a:latin typeface="Raleway" pitchFamily="2" charset="0"/>
              </a:rPr>
              <a:t>Deputy Director of</a:t>
            </a:r>
          </a:p>
          <a:p>
            <a:pPr algn="ctr"/>
            <a:r>
              <a:rPr lang="en-US" sz="1200">
                <a:latin typeface="Raleway" pitchFamily="2" charset="0"/>
              </a:rPr>
              <a:t>Operations</a:t>
            </a:r>
            <a:endParaRPr lang="en-VI" sz="1200">
              <a:latin typeface="Raleway" pitchFamily="2" charset="0"/>
            </a:endParaRPr>
          </a:p>
        </p:txBody>
      </p:sp>
      <p:sp>
        <p:nvSpPr>
          <p:cNvPr id="27" name="TextBox 26">
            <a:extLst>
              <a:ext uri="{FF2B5EF4-FFF2-40B4-BE49-F238E27FC236}">
                <a16:creationId xmlns:a16="http://schemas.microsoft.com/office/drawing/2014/main" id="{495187E9-550D-4099-BD13-26797057A581}"/>
              </a:ext>
            </a:extLst>
          </p:cNvPr>
          <p:cNvSpPr txBox="1"/>
          <p:nvPr/>
        </p:nvSpPr>
        <p:spPr>
          <a:xfrm>
            <a:off x="4361376" y="3129384"/>
            <a:ext cx="3250835" cy="677108"/>
          </a:xfrm>
          <a:prstGeom prst="rect">
            <a:avLst/>
          </a:prstGeom>
          <a:noFill/>
        </p:spPr>
        <p:txBody>
          <a:bodyPr wrap="square" rtlCol="0">
            <a:spAutoFit/>
          </a:bodyPr>
          <a:lstStyle/>
          <a:p>
            <a:pPr algn="ctr"/>
            <a:r>
              <a:rPr lang="en-US" sz="1400">
                <a:latin typeface="Raleway" pitchFamily="2" charset="0"/>
              </a:rPr>
              <a:t>Steve DeBlasio</a:t>
            </a:r>
          </a:p>
          <a:p>
            <a:pPr algn="ctr"/>
            <a:r>
              <a:rPr lang="en-US" sz="1200">
                <a:latin typeface="Raleway" pitchFamily="2" charset="0"/>
              </a:rPr>
              <a:t>Deputy Director of</a:t>
            </a:r>
          </a:p>
          <a:p>
            <a:pPr algn="ctr"/>
            <a:r>
              <a:rPr lang="en-US" sz="1200">
                <a:latin typeface="Raleway" pitchFamily="2" charset="0"/>
              </a:rPr>
              <a:t>Logistics</a:t>
            </a:r>
            <a:endParaRPr lang="en-VI" sz="1200">
              <a:latin typeface="Raleway" pitchFamily="2" charset="0"/>
            </a:endParaRPr>
          </a:p>
        </p:txBody>
      </p:sp>
      <p:sp>
        <p:nvSpPr>
          <p:cNvPr id="28" name="TextBox 27">
            <a:extLst>
              <a:ext uri="{FF2B5EF4-FFF2-40B4-BE49-F238E27FC236}">
                <a16:creationId xmlns:a16="http://schemas.microsoft.com/office/drawing/2014/main" id="{8EBBF3D5-35EA-4EA3-82DB-56D6CCBA3AB9}"/>
              </a:ext>
            </a:extLst>
          </p:cNvPr>
          <p:cNvSpPr txBox="1"/>
          <p:nvPr/>
        </p:nvSpPr>
        <p:spPr>
          <a:xfrm>
            <a:off x="6648151" y="3129384"/>
            <a:ext cx="3250835" cy="677108"/>
          </a:xfrm>
          <a:prstGeom prst="rect">
            <a:avLst/>
          </a:prstGeom>
          <a:noFill/>
        </p:spPr>
        <p:txBody>
          <a:bodyPr wrap="square" rtlCol="0">
            <a:spAutoFit/>
          </a:bodyPr>
          <a:lstStyle/>
          <a:p>
            <a:pPr algn="ctr"/>
            <a:r>
              <a:rPr lang="en-US" sz="1400" err="1">
                <a:latin typeface="Raleway" pitchFamily="2" charset="0"/>
              </a:rPr>
              <a:t>Florecita</a:t>
            </a:r>
            <a:r>
              <a:rPr lang="en-US" sz="1400">
                <a:latin typeface="Raleway" pitchFamily="2" charset="0"/>
              </a:rPr>
              <a:t> </a:t>
            </a:r>
            <a:r>
              <a:rPr lang="en-US" sz="1400" err="1">
                <a:latin typeface="Raleway" pitchFamily="2" charset="0"/>
              </a:rPr>
              <a:t>Brunn</a:t>
            </a:r>
            <a:endParaRPr lang="en-US" sz="1400">
              <a:latin typeface="Raleway" pitchFamily="2" charset="0"/>
            </a:endParaRPr>
          </a:p>
          <a:p>
            <a:pPr algn="ctr"/>
            <a:r>
              <a:rPr lang="en-US" sz="1200">
                <a:latin typeface="Raleway" pitchFamily="2" charset="0"/>
              </a:rPr>
              <a:t>Deputy Director of</a:t>
            </a:r>
          </a:p>
          <a:p>
            <a:pPr algn="ctr"/>
            <a:r>
              <a:rPr lang="en-US" sz="1200">
                <a:latin typeface="Raleway" pitchFamily="2" charset="0"/>
              </a:rPr>
              <a:t>Grants Management</a:t>
            </a:r>
            <a:endParaRPr lang="en-VI" sz="1200">
              <a:latin typeface="Raleway" pitchFamily="2" charset="0"/>
            </a:endParaRPr>
          </a:p>
        </p:txBody>
      </p:sp>
      <p:sp>
        <p:nvSpPr>
          <p:cNvPr id="29" name="TextBox 28">
            <a:extLst>
              <a:ext uri="{FF2B5EF4-FFF2-40B4-BE49-F238E27FC236}">
                <a16:creationId xmlns:a16="http://schemas.microsoft.com/office/drawing/2014/main" id="{20574617-1D9A-43C3-A2B3-D9C6F66FE699}"/>
              </a:ext>
            </a:extLst>
          </p:cNvPr>
          <p:cNvSpPr txBox="1"/>
          <p:nvPr/>
        </p:nvSpPr>
        <p:spPr>
          <a:xfrm>
            <a:off x="8919216" y="3129384"/>
            <a:ext cx="3250835" cy="677108"/>
          </a:xfrm>
          <a:prstGeom prst="rect">
            <a:avLst/>
          </a:prstGeom>
          <a:noFill/>
        </p:spPr>
        <p:txBody>
          <a:bodyPr wrap="square" rtlCol="0">
            <a:spAutoFit/>
          </a:bodyPr>
          <a:lstStyle/>
          <a:p>
            <a:pPr algn="ctr"/>
            <a:r>
              <a:rPr lang="en-US" sz="1400">
                <a:latin typeface="Raleway" pitchFamily="2" charset="0"/>
              </a:rPr>
              <a:t>Winston Simon</a:t>
            </a:r>
          </a:p>
          <a:p>
            <a:pPr algn="ctr"/>
            <a:r>
              <a:rPr lang="en-US" sz="1200">
                <a:latin typeface="Raleway" pitchFamily="2" charset="0"/>
              </a:rPr>
              <a:t>Deputy Director of</a:t>
            </a:r>
          </a:p>
          <a:p>
            <a:pPr algn="ctr"/>
            <a:r>
              <a:rPr lang="en-US" sz="1200">
                <a:latin typeface="Raleway" pitchFamily="2" charset="0"/>
              </a:rPr>
              <a:t>Admin. &amp; Finance</a:t>
            </a:r>
            <a:endParaRPr lang="en-VI" sz="1200">
              <a:latin typeface="Raleway" pitchFamily="2" charset="0"/>
            </a:endParaRPr>
          </a:p>
        </p:txBody>
      </p:sp>
      <p:sp>
        <p:nvSpPr>
          <p:cNvPr id="30" name="TextBox 29">
            <a:extLst>
              <a:ext uri="{FF2B5EF4-FFF2-40B4-BE49-F238E27FC236}">
                <a16:creationId xmlns:a16="http://schemas.microsoft.com/office/drawing/2014/main" id="{3C9F7AB5-EFB2-4C56-81B3-20C840E1174B}"/>
              </a:ext>
            </a:extLst>
          </p:cNvPr>
          <p:cNvSpPr txBox="1"/>
          <p:nvPr/>
        </p:nvSpPr>
        <p:spPr>
          <a:xfrm>
            <a:off x="2060612" y="6018609"/>
            <a:ext cx="3250835" cy="492443"/>
          </a:xfrm>
          <a:prstGeom prst="rect">
            <a:avLst/>
          </a:prstGeom>
          <a:noFill/>
        </p:spPr>
        <p:txBody>
          <a:bodyPr wrap="square" lIns="91440" tIns="45720" rIns="91440" bIns="45720" rtlCol="0" anchor="t">
            <a:spAutoFit/>
          </a:bodyPr>
          <a:lstStyle/>
          <a:p>
            <a:pPr algn="ctr"/>
            <a:r>
              <a:rPr lang="en-US" sz="1400">
                <a:latin typeface="Raleway"/>
              </a:rPr>
              <a:t>Erik Ackerson</a:t>
            </a:r>
          </a:p>
          <a:p>
            <a:pPr algn="ctr"/>
            <a:r>
              <a:rPr lang="en-US" sz="1200">
                <a:latin typeface="Raleway"/>
              </a:rPr>
              <a:t>Public Information Officer</a:t>
            </a:r>
            <a:endParaRPr lang="en-US" sz="1200">
              <a:latin typeface="Raleway" pitchFamily="2" charset="0"/>
            </a:endParaRPr>
          </a:p>
        </p:txBody>
      </p:sp>
      <p:sp>
        <p:nvSpPr>
          <p:cNvPr id="31" name="TextBox 30">
            <a:extLst>
              <a:ext uri="{FF2B5EF4-FFF2-40B4-BE49-F238E27FC236}">
                <a16:creationId xmlns:a16="http://schemas.microsoft.com/office/drawing/2014/main" id="{ABFA12CD-2051-46EE-A276-7FC139E63D9C}"/>
              </a:ext>
            </a:extLst>
          </p:cNvPr>
          <p:cNvSpPr txBox="1"/>
          <p:nvPr/>
        </p:nvSpPr>
        <p:spPr>
          <a:xfrm>
            <a:off x="6651970" y="5953070"/>
            <a:ext cx="3250835" cy="677108"/>
          </a:xfrm>
          <a:prstGeom prst="rect">
            <a:avLst/>
          </a:prstGeom>
          <a:noFill/>
        </p:spPr>
        <p:txBody>
          <a:bodyPr wrap="square" rtlCol="0">
            <a:spAutoFit/>
          </a:bodyPr>
          <a:lstStyle/>
          <a:p>
            <a:pPr algn="ctr"/>
            <a:r>
              <a:rPr lang="en-US" sz="1400">
                <a:latin typeface="Raleway" pitchFamily="2" charset="0"/>
              </a:rPr>
              <a:t>Malinda Vigilant-Messer</a:t>
            </a:r>
          </a:p>
          <a:p>
            <a:pPr algn="ctr"/>
            <a:r>
              <a:rPr lang="en-US" sz="1200">
                <a:latin typeface="Raleway" pitchFamily="2" charset="0"/>
              </a:rPr>
              <a:t>Territorial Public</a:t>
            </a:r>
          </a:p>
          <a:p>
            <a:pPr algn="ctr"/>
            <a:r>
              <a:rPr lang="en-US" sz="1200">
                <a:latin typeface="Raleway" pitchFamily="2" charset="0"/>
              </a:rPr>
              <a:t>Assistance Officer</a:t>
            </a:r>
            <a:endParaRPr lang="en-VI" sz="1200">
              <a:latin typeface="Raleway" pitchFamily="2" charset="0"/>
            </a:endParaRPr>
          </a:p>
        </p:txBody>
      </p:sp>
      <p:sp>
        <p:nvSpPr>
          <p:cNvPr id="32" name="TextBox 31">
            <a:extLst>
              <a:ext uri="{FF2B5EF4-FFF2-40B4-BE49-F238E27FC236}">
                <a16:creationId xmlns:a16="http://schemas.microsoft.com/office/drawing/2014/main" id="{FCA460A3-35E8-4BE1-92C2-758D4B0CBB5C}"/>
              </a:ext>
            </a:extLst>
          </p:cNvPr>
          <p:cNvSpPr txBox="1"/>
          <p:nvPr/>
        </p:nvSpPr>
        <p:spPr>
          <a:xfrm>
            <a:off x="4332069" y="6046181"/>
            <a:ext cx="3250835" cy="492443"/>
          </a:xfrm>
          <a:prstGeom prst="rect">
            <a:avLst/>
          </a:prstGeom>
          <a:noFill/>
        </p:spPr>
        <p:txBody>
          <a:bodyPr wrap="square" rtlCol="0">
            <a:spAutoFit/>
          </a:bodyPr>
          <a:lstStyle/>
          <a:p>
            <a:pPr algn="ctr"/>
            <a:r>
              <a:rPr lang="en-US" sz="1400">
                <a:latin typeface="Raleway" pitchFamily="2" charset="0"/>
              </a:rPr>
              <a:t>Wayne Bryan</a:t>
            </a:r>
          </a:p>
          <a:p>
            <a:pPr algn="ctr"/>
            <a:r>
              <a:rPr lang="en-US" sz="1200">
                <a:latin typeface="Raleway" pitchFamily="2" charset="0"/>
              </a:rPr>
              <a:t>Fusion Center Manager</a:t>
            </a:r>
            <a:endParaRPr lang="en-VI" sz="1200">
              <a:latin typeface="Raleway" pitchFamily="2" charset="0"/>
            </a:endParaRPr>
          </a:p>
        </p:txBody>
      </p:sp>
      <p:pic>
        <p:nvPicPr>
          <p:cNvPr id="2" name="Picture 1">
            <a:extLst>
              <a:ext uri="{FF2B5EF4-FFF2-40B4-BE49-F238E27FC236}">
                <a16:creationId xmlns:a16="http://schemas.microsoft.com/office/drawing/2014/main" id="{F6F314B4-FA52-4678-A932-EBD4C992645E}"/>
              </a:ext>
            </a:extLst>
          </p:cNvPr>
          <p:cNvPicPr>
            <a:picLocks noChangeAspect="1"/>
          </p:cNvPicPr>
          <p:nvPr/>
        </p:nvPicPr>
        <p:blipFill rotWithShape="1">
          <a:blip r:embed="rId10"/>
          <a:srcRect l="10485" t="-1366" r="21700" b="1366"/>
          <a:stretch/>
        </p:blipFill>
        <p:spPr>
          <a:xfrm>
            <a:off x="2896441" y="4011346"/>
            <a:ext cx="1727309" cy="1911756"/>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DAE74FF6-E7FF-42A6-A626-7027B2BA09FA}"/>
              </a:ext>
            </a:extLst>
          </p:cNvPr>
          <p:cNvSpPr txBox="1"/>
          <p:nvPr/>
        </p:nvSpPr>
        <p:spPr>
          <a:xfrm>
            <a:off x="8992858" y="5975625"/>
            <a:ext cx="3250835" cy="677108"/>
          </a:xfrm>
          <a:prstGeom prst="rect">
            <a:avLst/>
          </a:prstGeom>
          <a:noFill/>
        </p:spPr>
        <p:txBody>
          <a:bodyPr wrap="square" rtlCol="0">
            <a:spAutoFit/>
          </a:bodyPr>
          <a:lstStyle/>
          <a:p>
            <a:pPr algn="ctr"/>
            <a:r>
              <a:rPr lang="en-US" sz="1400">
                <a:latin typeface="Raleway" pitchFamily="2" charset="0"/>
              </a:rPr>
              <a:t>Graciela Rivera</a:t>
            </a:r>
          </a:p>
          <a:p>
            <a:pPr algn="ctr"/>
            <a:r>
              <a:rPr lang="en-US" sz="1200">
                <a:latin typeface="Raleway" pitchFamily="2" charset="0"/>
              </a:rPr>
              <a:t>Hazard Mitigation</a:t>
            </a:r>
          </a:p>
          <a:p>
            <a:pPr algn="ctr"/>
            <a:r>
              <a:rPr lang="en-US" sz="1200">
                <a:latin typeface="Raleway" pitchFamily="2" charset="0"/>
              </a:rPr>
              <a:t>Programs Manager</a:t>
            </a:r>
            <a:endParaRPr lang="en-VI" sz="1200">
              <a:latin typeface="Raleway" pitchFamily="2" charset="0"/>
            </a:endParaRPr>
          </a:p>
        </p:txBody>
      </p:sp>
      <p:pic>
        <p:nvPicPr>
          <p:cNvPr id="4" name="Picture 3">
            <a:extLst>
              <a:ext uri="{FF2B5EF4-FFF2-40B4-BE49-F238E27FC236}">
                <a16:creationId xmlns:a16="http://schemas.microsoft.com/office/drawing/2014/main" id="{513AD894-B53F-48F1-811F-81F222729BA0}"/>
              </a:ext>
            </a:extLst>
          </p:cNvPr>
          <p:cNvPicPr>
            <a:picLocks noChangeAspect="1"/>
          </p:cNvPicPr>
          <p:nvPr/>
        </p:nvPicPr>
        <p:blipFill rotWithShape="1">
          <a:blip r:embed="rId11"/>
          <a:srcRect t="6439" r="349" b="6439"/>
          <a:stretch/>
        </p:blipFill>
        <p:spPr>
          <a:xfrm>
            <a:off x="9725135" y="4010867"/>
            <a:ext cx="1721275" cy="1911756"/>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1C05B4B-975D-4829-946F-FE24819F60C6}"/>
              </a:ext>
            </a:extLst>
          </p:cNvPr>
          <p:cNvSpPr txBox="1"/>
          <p:nvPr/>
        </p:nvSpPr>
        <p:spPr>
          <a:xfrm>
            <a:off x="-249014" y="6017547"/>
            <a:ext cx="3250835" cy="677108"/>
          </a:xfrm>
          <a:prstGeom prst="rect">
            <a:avLst/>
          </a:prstGeom>
          <a:noFill/>
        </p:spPr>
        <p:txBody>
          <a:bodyPr wrap="square" lIns="91440" tIns="45720" rIns="91440" bIns="45720" rtlCol="0" anchor="t">
            <a:spAutoFit/>
          </a:bodyPr>
          <a:lstStyle/>
          <a:p>
            <a:pPr algn="ctr"/>
            <a:r>
              <a:rPr lang="en-US" sz="1400" err="1">
                <a:latin typeface="Raleway"/>
              </a:rPr>
              <a:t>Merlinda</a:t>
            </a:r>
            <a:r>
              <a:rPr lang="en-US" sz="1400">
                <a:latin typeface="Raleway"/>
              </a:rPr>
              <a:t> </a:t>
            </a:r>
            <a:r>
              <a:rPr lang="en-US" sz="1400" err="1">
                <a:latin typeface="Raleway"/>
              </a:rPr>
              <a:t>Philomene</a:t>
            </a:r>
            <a:endParaRPr lang="en-US" sz="1400">
              <a:latin typeface="Raleway" pitchFamily="2" charset="0"/>
            </a:endParaRPr>
          </a:p>
          <a:p>
            <a:pPr algn="ctr"/>
            <a:r>
              <a:rPr lang="en-US" sz="1200">
                <a:latin typeface="Raleway"/>
              </a:rPr>
              <a:t>Deputy Director of</a:t>
            </a:r>
            <a:endParaRPr lang="en-VI">
              <a:latin typeface="Calibri" panose="020F0502020204030204"/>
              <a:cs typeface="Calibri" panose="020F0502020204030204"/>
            </a:endParaRPr>
          </a:p>
          <a:p>
            <a:pPr algn="ctr"/>
            <a:r>
              <a:rPr lang="en-US" sz="1200">
                <a:latin typeface="Raleway"/>
              </a:rPr>
              <a:t>HR and LR</a:t>
            </a:r>
            <a:endParaRPr lang="en-VI">
              <a:cs typeface="Calibri"/>
            </a:endParaRPr>
          </a:p>
        </p:txBody>
      </p:sp>
    </p:spTree>
    <p:extLst>
      <p:ext uri="{BB962C8B-B14F-4D97-AF65-F5344CB8AC3E}">
        <p14:creationId xmlns:p14="http://schemas.microsoft.com/office/powerpoint/2010/main" val="4157505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4">
            <a:extLst>
              <a:ext uri="{FF2B5EF4-FFF2-40B4-BE49-F238E27FC236}">
                <a16:creationId xmlns:a16="http://schemas.microsoft.com/office/drawing/2014/main" id="{00A056B9-3E7B-4D47-96D7-65A00156059E}"/>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kern="1200">
                <a:solidFill>
                  <a:schemeClr val="tx1"/>
                </a:solidFill>
                <a:latin typeface="+mj-lt"/>
                <a:ea typeface="+mj-ea"/>
                <a:cs typeface="+mj-cs"/>
              </a:rPr>
              <a:t>Planning and Preparedness Division </a:t>
            </a:r>
          </a:p>
        </p:txBody>
      </p:sp>
      <p:sp>
        <p:nvSpPr>
          <p:cNvPr id="6" name="Text Placeholder 5">
            <a:extLst>
              <a:ext uri="{FF2B5EF4-FFF2-40B4-BE49-F238E27FC236}">
                <a16:creationId xmlns:a16="http://schemas.microsoft.com/office/drawing/2014/main" id="{A5CC00B4-5099-4E47-9479-707499FFEE1C}"/>
              </a:ext>
            </a:extLst>
          </p:cNvPr>
          <p:cNvSpPr>
            <a:spLocks noGrp="1"/>
          </p:cNvSpPr>
          <p:nvPr>
            <p:ph type="body" idx="1"/>
          </p:nvPr>
        </p:nvSpPr>
        <p:spPr>
          <a:xfrm>
            <a:off x="3230364" y="3899002"/>
            <a:ext cx="5561938" cy="1534587"/>
          </a:xfrm>
        </p:spPr>
        <p:txBody>
          <a:bodyPr vert="horz" lIns="91440" tIns="45720" rIns="91440" bIns="45720" rtlCol="0" anchor="t">
            <a:normAutofit fontScale="70000" lnSpcReduction="20000"/>
          </a:bodyPr>
          <a:lstStyle/>
          <a:p>
            <a:pPr algn="ctr"/>
            <a:endParaRPr lang="en-US" sz="2000">
              <a:solidFill>
                <a:schemeClr val="tx1"/>
              </a:solidFill>
            </a:endParaRPr>
          </a:p>
          <a:p>
            <a:pPr marL="342900" indent="-342900" algn="ctr">
              <a:buChar char="•"/>
            </a:pPr>
            <a:r>
              <a:rPr lang="en-US" sz="2000">
                <a:solidFill>
                  <a:schemeClr val="tx1"/>
                </a:solidFill>
              </a:rPr>
              <a:t> Develops</a:t>
            </a:r>
            <a:r>
              <a:rPr lang="en-US" sz="2000" kern="1200">
                <a:solidFill>
                  <a:schemeClr val="tx1"/>
                </a:solidFill>
                <a:latin typeface="+mn-lt"/>
                <a:ea typeface="+mn-ea"/>
                <a:cs typeface="+mn-cs"/>
              </a:rPr>
              <a:t> and exercises the Territorial Emergency Operations Plan (TEOP).</a:t>
            </a:r>
            <a:endParaRPr lang="en-US" sz="1100">
              <a:solidFill>
                <a:schemeClr val="tx1"/>
              </a:solidFill>
            </a:endParaRPr>
          </a:p>
          <a:p>
            <a:pPr marL="342900" indent="-342900" algn="ctr">
              <a:buChar char="•"/>
            </a:pPr>
            <a:r>
              <a:rPr lang="en-US" sz="2000">
                <a:solidFill>
                  <a:schemeClr val="tx1"/>
                </a:solidFill>
              </a:rPr>
              <a:t>Identifies</a:t>
            </a:r>
            <a:r>
              <a:rPr lang="en-US" sz="2000" kern="1200">
                <a:solidFill>
                  <a:schemeClr val="tx1"/>
                </a:solidFill>
                <a:latin typeface="+mn-lt"/>
                <a:ea typeface="+mn-ea"/>
                <a:cs typeface="+mn-cs"/>
              </a:rPr>
              <a:t> priorities in the community and recommends areas to address </a:t>
            </a:r>
            <a:r>
              <a:rPr lang="en-US" sz="2000">
                <a:solidFill>
                  <a:schemeClr val="tx1"/>
                </a:solidFill>
              </a:rPr>
              <a:t>gaps. </a:t>
            </a:r>
            <a:endParaRPr lang="en-US" sz="1100">
              <a:solidFill>
                <a:schemeClr val="tx1"/>
              </a:solidFill>
            </a:endParaRPr>
          </a:p>
          <a:p>
            <a:pPr marL="342900" indent="-342900" algn="ctr">
              <a:buChar char="•"/>
            </a:pPr>
            <a:r>
              <a:rPr lang="en-US" sz="2000">
                <a:solidFill>
                  <a:schemeClr val="tx1"/>
                </a:solidFill>
              </a:rPr>
              <a:t>Organizes and conducts </a:t>
            </a:r>
            <a:r>
              <a:rPr lang="en-US" sz="2000" kern="1200">
                <a:solidFill>
                  <a:schemeClr val="tx1"/>
                </a:solidFill>
                <a:latin typeface="+mn-lt"/>
                <a:ea typeface="+mn-ea"/>
                <a:cs typeface="+mn-cs"/>
              </a:rPr>
              <a:t>training, exercises and public education. </a:t>
            </a:r>
            <a:br>
              <a:rPr lang="en-US" sz="1100" kern="1200"/>
            </a:br>
            <a:endParaRPr lang="en-US" sz="1100" kern="1200">
              <a:solidFill>
                <a:schemeClr val="tx1"/>
              </a:solidFill>
              <a:latin typeface="+mn-lt"/>
              <a:cs typeface="Calibri"/>
            </a:endParaRPr>
          </a:p>
        </p:txBody>
      </p:sp>
      <p:sp>
        <p:nvSpPr>
          <p:cNvPr id="19" name="Arc 18">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630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7081568" cy="1286160"/>
          </a:xfrm>
        </p:spPr>
        <p:txBody>
          <a:bodyPr vert="horz" lIns="91440" tIns="45720" rIns="91440" bIns="45720" rtlCol="0" anchor="b">
            <a:noAutofit/>
          </a:bodyPr>
          <a:lstStyle/>
          <a:p>
            <a:r>
              <a:rPr lang="en-US" sz="60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is a Hurricane?</a:t>
            </a:r>
          </a:p>
        </p:txBody>
      </p:sp>
      <p:sp>
        <p:nvSpPr>
          <p:cNvPr id="3" name="Rectangle 2"/>
          <p:cNvSpPr/>
          <p:nvPr/>
        </p:nvSpPr>
        <p:spPr>
          <a:xfrm>
            <a:off x="4965431" y="2438400"/>
            <a:ext cx="6586489" cy="3785419"/>
          </a:xfrm>
          <a:prstGeom prst="rect">
            <a:avLst/>
          </a:prstGeom>
        </p:spPr>
        <p:txBody>
          <a:bodyPr vert="horz" lIns="91440" tIns="45720" rIns="91440" bIns="45720" rtlCol="0">
            <a:normAutofit fontScale="85000" lnSpcReduction="20000"/>
          </a:bodyPr>
          <a:lstStyle/>
          <a:p>
            <a:pPr marL="344170"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A tropical cyclone with winds of 74 miles per hour or greater that is usually accompanied by rain, thunder and lightning. </a:t>
            </a:r>
          </a:p>
          <a:p>
            <a:pPr marL="344170"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There are five types of categories of hurricanes based on their wind speed. The scale of categories is called the Saffir-Simpson Hurricane Scale. </a:t>
            </a:r>
          </a:p>
          <a:p>
            <a:pPr marL="801370" lvl="1"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Category 1: Winds  74 - 95 mph – Some Damage</a:t>
            </a:r>
          </a:p>
          <a:p>
            <a:pPr marL="801370" lvl="1"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Category 2: Winds  96 - 110 mph – Extensive Damage</a:t>
            </a:r>
          </a:p>
          <a:p>
            <a:pPr marL="801370" lvl="1"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Category 3: Winds 111 - 129 mph – Devastating Damage</a:t>
            </a:r>
          </a:p>
          <a:p>
            <a:pPr marL="801370" lvl="1"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Category 4: Winds 130 - 156 mph – Catastrophic Damage</a:t>
            </a:r>
          </a:p>
          <a:p>
            <a:pPr marL="801370" lvl="1" indent="-344170">
              <a:spcBef>
                <a:spcPts val="1000"/>
              </a:spcBef>
              <a:buClr>
                <a:schemeClr val="accent1"/>
              </a:buClr>
              <a:buSzPct val="80000"/>
              <a:buFont typeface="Wingdings 3" charset="2"/>
              <a:buChar char=""/>
            </a:pPr>
            <a:r>
              <a:rPr lang="en-US">
                <a:solidFill>
                  <a:schemeClr val="tx1">
                    <a:lumMod val="75000"/>
                    <a:lumOff val="25000"/>
                  </a:schemeClr>
                </a:solidFill>
                <a:latin typeface="Raleway" pitchFamily="2" charset="0"/>
                <a:cs typeface="Arial"/>
              </a:rPr>
              <a:t>Category 5: Winds more 157 mph – Catastrophic Damage</a:t>
            </a:r>
          </a:p>
          <a:p>
            <a:pPr lvl="1">
              <a:spcBef>
                <a:spcPts val="1000"/>
              </a:spcBef>
              <a:buClr>
                <a:schemeClr val="accent1"/>
              </a:buClr>
              <a:buSzPct val="80000"/>
            </a:pPr>
            <a:endParaRPr lang="en-US">
              <a:latin typeface="Raleway" pitchFamily="2" charset="0"/>
            </a:endParaRPr>
          </a:p>
          <a:p>
            <a:pPr lvl="1" algn="ctr">
              <a:spcBef>
                <a:spcPts val="1000"/>
              </a:spcBef>
              <a:buClr>
                <a:schemeClr val="accent1"/>
              </a:buClr>
              <a:buSzPct val="80000"/>
            </a:pPr>
            <a:r>
              <a:rPr lang="en-US">
                <a:latin typeface="Raleway" pitchFamily="2" charset="0"/>
              </a:rPr>
              <a:t>The Atlantic Hurricane Season runs from </a:t>
            </a:r>
            <a:r>
              <a:rPr lang="en-US" i="1">
                <a:latin typeface="Raleway" pitchFamily="2" charset="0"/>
              </a:rPr>
              <a:t>June 1 to November 30</a:t>
            </a:r>
            <a:r>
              <a:rPr lang="en-US">
                <a:latin typeface="Raleway" pitchFamily="2" charset="0"/>
              </a:rPr>
              <a:t>, though the peak period is from the </a:t>
            </a:r>
            <a:r>
              <a:rPr lang="en-US" i="1">
                <a:latin typeface="Raleway" pitchFamily="2" charset="0"/>
              </a:rPr>
              <a:t>beginning of August through the end of October</a:t>
            </a:r>
            <a:r>
              <a:rPr lang="en-US">
                <a:latin typeface="Raleway" pitchFamily="2" charset="0"/>
              </a:rPr>
              <a:t>.</a:t>
            </a:r>
          </a:p>
          <a:p>
            <a:pPr marL="801370" lvl="1" indent="-344170">
              <a:spcBef>
                <a:spcPts val="1000"/>
              </a:spcBef>
              <a:buClr>
                <a:schemeClr val="accent1"/>
              </a:buClr>
              <a:buSzPct val="80000"/>
              <a:buFont typeface="Wingdings 3" charset="2"/>
              <a:buChar char=""/>
            </a:pPr>
            <a:endParaRPr lang="en-029">
              <a:solidFill>
                <a:schemeClr val="tx1">
                  <a:lumMod val="75000"/>
                  <a:lumOff val="25000"/>
                </a:schemeClr>
              </a:solidFill>
              <a:latin typeface="Raleway" pitchFamily="2" charset="0"/>
              <a:cs typeface="Arial"/>
            </a:endParaRP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9951"/>
            </a:solidFill>
          </a:ln>
        </p:spPr>
        <p:style>
          <a:lnRef idx="1">
            <a:schemeClr val="accent1"/>
          </a:lnRef>
          <a:fillRef idx="0">
            <a:schemeClr val="accent1"/>
          </a:fillRef>
          <a:effectRef idx="0">
            <a:schemeClr val="accent1"/>
          </a:effectRef>
          <a:fontRef idx="minor">
            <a:schemeClr val="tx1"/>
          </a:fontRef>
        </p:style>
      </p:cxnSp>
      <p:pic>
        <p:nvPicPr>
          <p:cNvPr id="6" name="Picture 4">
            <a:extLst>
              <a:ext uri="{FF2B5EF4-FFF2-40B4-BE49-F238E27FC236}">
                <a16:creationId xmlns:a16="http://schemas.microsoft.com/office/drawing/2014/main" id="{4F65D870-28BB-4446-891B-6F666FB36A08}"/>
              </a:ext>
            </a:extLst>
          </p:cNvPr>
          <p:cNvPicPr>
            <a:picLocks noChangeAspect="1"/>
          </p:cNvPicPr>
          <p:nvPr/>
        </p:nvPicPr>
        <p:blipFill>
          <a:blip r:embed="rId2"/>
          <a:srcRect l="23321" r="23321"/>
          <a:stretch/>
        </p:blipFill>
        <p:spPr>
          <a:xfrm>
            <a:off x="466309" y="481367"/>
            <a:ext cx="4330179" cy="2705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61940B8A-028C-4D19-88F0-A2E3BA870C16}"/>
              </a:ext>
            </a:extLst>
          </p:cNvPr>
          <p:cNvPicPr>
            <a:picLocks noChangeAspect="1"/>
          </p:cNvPicPr>
          <p:nvPr/>
        </p:nvPicPr>
        <p:blipFill>
          <a:blip r:embed="rId3"/>
          <a:stretch>
            <a:fillRect/>
          </a:stretch>
        </p:blipFill>
        <p:spPr>
          <a:xfrm>
            <a:off x="286934" y="3458498"/>
            <a:ext cx="4678496" cy="26776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62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clock tower behind a row of palm trees&#10;&#10;Description automatically generated with low confidence">
            <a:extLst>
              <a:ext uri="{FF2B5EF4-FFF2-40B4-BE49-F238E27FC236}">
                <a16:creationId xmlns:a16="http://schemas.microsoft.com/office/drawing/2014/main" id="{2D47D18A-7245-4EB4-B721-11AE2A7C84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459153"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B98F73C-F1AD-49A6-8627-8681EDFDA529}"/>
              </a:ext>
            </a:extLst>
          </p:cNvPr>
          <p:cNvSpPr/>
          <p:nvPr/>
        </p:nvSpPr>
        <p:spPr>
          <a:xfrm>
            <a:off x="7492754" y="2171309"/>
            <a:ext cx="4503074" cy="4686681"/>
          </a:xfrm>
          <a:prstGeom prst="rect">
            <a:avLst/>
          </a:prstGeom>
        </p:spPr>
        <p:txBody>
          <a:bodyPr vert="horz" lIns="91440" tIns="45720" rIns="91440" bIns="45720" rtlCol="0">
            <a:normAutofit/>
          </a:bodyPr>
          <a:lstStyle/>
          <a:p>
            <a:pPr marL="344170" indent="-228600" defTabSz="914400">
              <a:lnSpc>
                <a:spcPct val="90000"/>
              </a:lnSpc>
              <a:spcBef>
                <a:spcPts val="1000"/>
              </a:spcBef>
              <a:buClr>
                <a:schemeClr val="accent1"/>
              </a:buClr>
              <a:buSzPct val="80000"/>
              <a:buFont typeface="Arial" panose="020B0604020202020204" pitchFamily="34" charset="0"/>
              <a:buChar char="•"/>
            </a:pPr>
            <a:endParaRPr lang="en-US" sz="2000"/>
          </a:p>
        </p:txBody>
      </p:sp>
      <p:sp>
        <p:nvSpPr>
          <p:cNvPr id="4" name="Rectangle 3">
            <a:extLst>
              <a:ext uri="{FF2B5EF4-FFF2-40B4-BE49-F238E27FC236}">
                <a16:creationId xmlns:a16="http://schemas.microsoft.com/office/drawing/2014/main" id="{BF1BD6B2-D194-7448-83DA-3AEB80AFCD26}"/>
              </a:ext>
            </a:extLst>
          </p:cNvPr>
          <p:cNvSpPr/>
          <p:nvPr/>
        </p:nvSpPr>
        <p:spPr>
          <a:xfrm>
            <a:off x="5013435" y="-35688"/>
            <a:ext cx="8902263" cy="1569660"/>
          </a:xfrm>
          <a:prstGeom prst="rect">
            <a:avLst/>
          </a:prstGeom>
        </p:spPr>
        <p:txBody>
          <a:bodyPr wrap="square">
            <a:spAutoFit/>
          </a:bodyPr>
          <a:lstStyle/>
          <a:p>
            <a:pPr algn="ctr"/>
            <a:r>
              <a:rPr lang="en-US" sz="4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to do</a:t>
            </a:r>
          </a:p>
          <a:p>
            <a:pPr algn="ctr"/>
            <a:r>
              <a:rPr lang="en-US" sz="48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before a Hurricane?</a:t>
            </a:r>
            <a:endParaRPr lang="en-US" sz="4800"/>
          </a:p>
        </p:txBody>
      </p:sp>
      <p:sp>
        <p:nvSpPr>
          <p:cNvPr id="8" name="TextBox 7">
            <a:extLst>
              <a:ext uri="{FF2B5EF4-FFF2-40B4-BE49-F238E27FC236}">
                <a16:creationId xmlns:a16="http://schemas.microsoft.com/office/drawing/2014/main" id="{CA43B959-A89D-0848-94E3-5974A836CFF1}"/>
              </a:ext>
            </a:extLst>
          </p:cNvPr>
          <p:cNvSpPr txBox="1"/>
          <p:nvPr/>
        </p:nvSpPr>
        <p:spPr>
          <a:xfrm>
            <a:off x="6957645" y="1892174"/>
            <a:ext cx="5165564" cy="4130361"/>
          </a:xfrm>
          <a:prstGeom prst="rect">
            <a:avLst/>
          </a:prstGeom>
          <a:noFill/>
        </p:spPr>
        <p:txBody>
          <a:bodyPr wrap="square" rtlCol="0">
            <a:spAutoFit/>
          </a:bodyPr>
          <a:lstStyle/>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Check your storm shutters</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Repair / strengthen weak areas of your home</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Check home insurance policy</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Take pictures of your property. (home, vehicle, contents, etc.)</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Trim trees around the property</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Secure outdoor furniture </a:t>
            </a:r>
          </a:p>
          <a:p>
            <a:pPr marL="344170" indent="-228600" defTabSz="914400">
              <a:lnSpc>
                <a:spcPct val="90000"/>
              </a:lnSpc>
              <a:spcBef>
                <a:spcPts val="1000"/>
              </a:spcBef>
              <a:buClr>
                <a:schemeClr val="accent1"/>
              </a:buClr>
              <a:buSzPct val="80000"/>
              <a:buFont typeface="Arial" panose="020B0604020202020204" pitchFamily="34" charset="0"/>
              <a:buChar char="•"/>
            </a:pPr>
            <a:r>
              <a:rPr lang="en-US" sz="2400" dirty="0">
                <a:latin typeface="Raleway" pitchFamily="2" charset="0"/>
              </a:rPr>
              <a:t>Have generator checked</a:t>
            </a:r>
          </a:p>
          <a:p>
            <a:endParaRPr lang="en-US" sz="2000" dirty="0"/>
          </a:p>
        </p:txBody>
      </p:sp>
      <p:cxnSp>
        <p:nvCxnSpPr>
          <p:cNvPr id="5" name="Straight Arrow Connector 4">
            <a:extLst>
              <a:ext uri="{FF2B5EF4-FFF2-40B4-BE49-F238E27FC236}">
                <a16:creationId xmlns:a16="http://schemas.microsoft.com/office/drawing/2014/main" id="{4FA77270-5F52-4840-B757-AF48778088D5}"/>
              </a:ext>
            </a:extLst>
          </p:cNvPr>
          <p:cNvCxnSpPr/>
          <p:nvPr/>
        </p:nvCxnSpPr>
        <p:spPr>
          <a:xfrm flipV="1">
            <a:off x="6957645" y="1486875"/>
            <a:ext cx="4943228" cy="1"/>
          </a:xfrm>
          <a:prstGeom prst="straightConnector1">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719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B98F73C-F1AD-49A6-8627-8681EDFDA529}"/>
              </a:ext>
            </a:extLst>
          </p:cNvPr>
          <p:cNvSpPr/>
          <p:nvPr/>
        </p:nvSpPr>
        <p:spPr>
          <a:xfrm>
            <a:off x="7492754" y="2171309"/>
            <a:ext cx="4503074" cy="4686681"/>
          </a:xfrm>
          <a:prstGeom prst="rect">
            <a:avLst/>
          </a:prstGeom>
        </p:spPr>
        <p:txBody>
          <a:bodyPr vert="horz" lIns="91440" tIns="45720" rIns="91440" bIns="45720" rtlCol="0">
            <a:normAutofit/>
          </a:bodyPr>
          <a:lstStyle/>
          <a:p>
            <a:pPr marL="344170" indent="-228600" defTabSz="914400">
              <a:lnSpc>
                <a:spcPct val="90000"/>
              </a:lnSpc>
              <a:spcBef>
                <a:spcPts val="1000"/>
              </a:spcBef>
              <a:buClr>
                <a:schemeClr val="accent1"/>
              </a:buClr>
              <a:buSzPct val="80000"/>
              <a:buFont typeface="Arial" panose="020B0604020202020204" pitchFamily="34" charset="0"/>
              <a:buChar char="•"/>
            </a:pPr>
            <a:endParaRPr lang="en-US" sz="2000"/>
          </a:p>
        </p:txBody>
      </p:sp>
      <p:pic>
        <p:nvPicPr>
          <p:cNvPr id="12" name="Graphic 11" descr="An organic corner shape">
            <a:extLst>
              <a:ext uri="{FF2B5EF4-FFF2-40B4-BE49-F238E27FC236}">
                <a16:creationId xmlns:a16="http://schemas.microsoft.com/office/drawing/2014/main" id="{85FEAB7A-C5B6-4142-902F-9B5ECA4068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286000"/>
            <a:ext cx="4572000" cy="4572000"/>
          </a:xfrm>
          <a:prstGeom prst="rect">
            <a:avLst/>
          </a:prstGeom>
        </p:spPr>
      </p:pic>
      <p:pic>
        <p:nvPicPr>
          <p:cNvPr id="3" name="Online Media 2" title="When the Waves Swell | VITEMA">
            <a:hlinkClick r:id="" action="ppaction://media"/>
            <a:extLst>
              <a:ext uri="{FF2B5EF4-FFF2-40B4-BE49-F238E27FC236}">
                <a16:creationId xmlns:a16="http://schemas.microsoft.com/office/drawing/2014/main" id="{73BA233B-BEE4-48BF-BD7C-B6939D2145C4}"/>
              </a:ext>
            </a:extLst>
          </p:cNvPr>
          <p:cNvPicPr>
            <a:picLocks noRot="1" noChangeAspect="1"/>
          </p:cNvPicPr>
          <p:nvPr>
            <a:videoFile r:link="rId1"/>
          </p:nvPr>
        </p:nvPicPr>
        <p:blipFill>
          <a:blip r:embed="rId5"/>
          <a:stretch>
            <a:fillRect/>
          </a:stretch>
        </p:blipFill>
        <p:spPr>
          <a:xfrm>
            <a:off x="2270933" y="1740023"/>
            <a:ext cx="7650134" cy="3901020"/>
          </a:xfrm>
          <a:prstGeom prst="roundRect">
            <a:avLst>
              <a:gd name="adj" fmla="val 5439"/>
            </a:avLst>
          </a:prstGeom>
          <a:ln>
            <a:noFill/>
          </a:ln>
          <a:effectLst>
            <a:innerShdw blurRad="114300" dist="50800">
              <a:srgbClr val="000000">
                <a:alpha val="0"/>
              </a:srgbClr>
            </a:innerShdw>
          </a:effectLst>
        </p:spPr>
      </p:pic>
      <p:pic>
        <p:nvPicPr>
          <p:cNvPr id="16" name="Graphic 15" descr="An organic corner shape">
            <a:extLst>
              <a:ext uri="{FF2B5EF4-FFF2-40B4-BE49-F238E27FC236}">
                <a16:creationId xmlns:a16="http://schemas.microsoft.com/office/drawing/2014/main" id="{A602371C-5018-413F-966D-438616FA5D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20000" y="0"/>
            <a:ext cx="4572000" cy="4572000"/>
          </a:xfrm>
          <a:prstGeom prst="rect">
            <a:avLst/>
          </a:prstGeom>
        </p:spPr>
      </p:pic>
      <p:sp>
        <p:nvSpPr>
          <p:cNvPr id="4" name="Rectangle 3">
            <a:extLst>
              <a:ext uri="{FF2B5EF4-FFF2-40B4-BE49-F238E27FC236}">
                <a16:creationId xmlns:a16="http://schemas.microsoft.com/office/drawing/2014/main" id="{BF1BD6B2-D194-7448-83DA-3AEB80AFCD26}"/>
              </a:ext>
            </a:extLst>
          </p:cNvPr>
          <p:cNvSpPr/>
          <p:nvPr/>
        </p:nvSpPr>
        <p:spPr>
          <a:xfrm>
            <a:off x="1410156" y="104665"/>
            <a:ext cx="8902263" cy="830997"/>
          </a:xfrm>
          <a:prstGeom prst="rect">
            <a:avLst/>
          </a:prstGeom>
        </p:spPr>
        <p:txBody>
          <a:bodyPr wrap="square">
            <a:spAutoFit/>
          </a:bodyPr>
          <a:lstStyle/>
          <a:p>
            <a:pPr algn="ctr"/>
            <a:r>
              <a:rPr lang="en-US" sz="4800" dirty="0">
                <a:ln w="0"/>
                <a:solidFill>
                  <a:schemeClr val="accent2"/>
                </a:solidFill>
                <a:effectLst>
                  <a:reflection blurRad="6350" stA="53000" endA="300" endPos="35500" dir="5400000" sy="-90000" algn="bl" rotWithShape="0"/>
                </a:effectLst>
              </a:rPr>
              <a:t>What to do before a Hurricane?</a:t>
            </a:r>
            <a:endParaRPr lang="en-US" sz="4800" dirty="0">
              <a:solidFill>
                <a:schemeClr val="accent2"/>
              </a:solidFill>
            </a:endParaRPr>
          </a:p>
        </p:txBody>
      </p:sp>
      <p:cxnSp>
        <p:nvCxnSpPr>
          <p:cNvPr id="5" name="Straight Arrow Connector 4">
            <a:extLst>
              <a:ext uri="{FF2B5EF4-FFF2-40B4-BE49-F238E27FC236}">
                <a16:creationId xmlns:a16="http://schemas.microsoft.com/office/drawing/2014/main" id="{4FA77270-5F52-4840-B757-AF48778088D5}"/>
              </a:ext>
            </a:extLst>
          </p:cNvPr>
          <p:cNvCxnSpPr>
            <a:cxnSpLocks/>
          </p:cNvCxnSpPr>
          <p:nvPr/>
        </p:nvCxnSpPr>
        <p:spPr>
          <a:xfrm>
            <a:off x="1819922" y="1040327"/>
            <a:ext cx="8016536" cy="0"/>
          </a:xfrm>
          <a:prstGeom prst="straightConnector1">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70106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5089ECD2BEB4459BCC73DF5359E12F" ma:contentTypeVersion="10" ma:contentTypeDescription="Create a new document." ma:contentTypeScope="" ma:versionID="c68e80d54d5386b5fb8a2c36c9359f86">
  <xsd:schema xmlns:xsd="http://www.w3.org/2001/XMLSchema" xmlns:xs="http://www.w3.org/2001/XMLSchema" xmlns:p="http://schemas.microsoft.com/office/2006/metadata/properties" xmlns:ns2="8daae79f-4be3-4194-ac2b-6f26c2f300e1" xmlns:ns3="8865e97d-9fea-443a-8f6d-c72f9df5cc3f" targetNamespace="http://schemas.microsoft.com/office/2006/metadata/properties" ma:root="true" ma:fieldsID="678b0d553342f0bd0cb290452eb743d5" ns2:_="" ns3:_="">
    <xsd:import namespace="8daae79f-4be3-4194-ac2b-6f26c2f300e1"/>
    <xsd:import namespace="8865e97d-9fea-443a-8f6d-c72f9df5cc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ae79f-4be3-4194-ac2b-6f26c2f300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65e97d-9fea-443a-8f6d-c72f9df5cc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49BE11-DACB-4D47-9419-286CD4D1952D}">
  <ds:schemaRefs>
    <ds:schemaRef ds:uri="http://schemas.microsoft.com/sharepoint/v3/contenttype/forms"/>
  </ds:schemaRefs>
</ds:datastoreItem>
</file>

<file path=customXml/itemProps2.xml><?xml version="1.0" encoding="utf-8"?>
<ds:datastoreItem xmlns:ds="http://schemas.openxmlformats.org/officeDocument/2006/customXml" ds:itemID="{7618AE20-0FAE-4244-9C8B-BB38BC23D08F}">
  <ds:schemaRefs>
    <ds:schemaRef ds:uri="8865e97d-9fea-443a-8f6d-c72f9df5cc3f"/>
    <ds:schemaRef ds:uri="8daae79f-4be3-4194-ac2b-6f26c2f300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2D8F83-418A-47AA-87D8-E3D6223B7C8F}">
  <ds:schemaRefs>
    <ds:schemaRef ds:uri="8865e97d-9fea-443a-8f6d-c72f9df5cc3f"/>
    <ds:schemaRef ds:uri="8daae79f-4be3-4194-ac2b-6f26c2f300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2611</Words>
  <Application>Microsoft Office PowerPoint</Application>
  <PresentationFormat>Widescreen</PresentationFormat>
  <Paragraphs>250</Paragraphs>
  <Slides>33</Slides>
  <Notes>5</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Andalus</vt:lpstr>
      <vt:lpstr>Arial</vt:lpstr>
      <vt:lpstr>Calibri</vt:lpstr>
      <vt:lpstr>Calibri Light</vt:lpstr>
      <vt:lpstr>Raleway</vt:lpstr>
      <vt:lpstr>Wingdings</vt:lpstr>
      <vt:lpstr>Wingdings 3</vt:lpstr>
      <vt:lpstr>Office Theme</vt:lpstr>
      <vt:lpstr>Virgin Islands Territorial Emergency Management Agency</vt:lpstr>
      <vt:lpstr>Presenters</vt:lpstr>
      <vt:lpstr>Agenda </vt:lpstr>
      <vt:lpstr>Who We Are </vt:lpstr>
      <vt:lpstr>Who We Are </vt:lpstr>
      <vt:lpstr>Planning and Preparedness Division </vt:lpstr>
      <vt:lpstr>What is a Hurricane?</vt:lpstr>
      <vt:lpstr>PowerPoint Presentation</vt:lpstr>
      <vt:lpstr>PowerPoint Presentation</vt:lpstr>
      <vt:lpstr>What to do during &amp; after a Hurricane</vt:lpstr>
      <vt:lpstr>Family Plan</vt:lpstr>
      <vt:lpstr>Disaster Kit</vt:lpstr>
      <vt:lpstr>What is an Earthquake?</vt:lpstr>
      <vt:lpstr>What To Do</vt:lpstr>
      <vt:lpstr>PowerPoint Presentation</vt:lpstr>
      <vt:lpstr>What is a Tsunami?</vt:lpstr>
      <vt:lpstr>What To Do</vt:lpstr>
      <vt:lpstr>PowerPoint Presentation</vt:lpstr>
      <vt:lpstr>What is an Active Shooter?</vt:lpstr>
      <vt:lpstr>What to do during an Active Shooter event?</vt:lpstr>
      <vt:lpstr>VITEMA’s Preparedness Campaigns &amp; Programs</vt:lpstr>
      <vt:lpstr>PowerPoint Presentation</vt:lpstr>
      <vt:lpstr>The Great ShakeOut October 21, 2021 at 10:21am </vt:lpstr>
      <vt:lpstr>USVI Tsunami Awareness Week November 1-5, 2021  </vt:lpstr>
      <vt:lpstr>Caribe Wave March 10, 2022 </vt:lpstr>
      <vt:lpstr>Hurricane Preparedness Week May 25-31, 2022 </vt:lpstr>
      <vt:lpstr>Community Emergency Response Team</vt:lpstr>
      <vt:lpstr>Become a CERT Volunteer!</vt:lpstr>
      <vt:lpstr> HURRICANE SHELTERS FOR 2021 SEASON  St. Thomas Bertha C. Boschulte Jr. High Lockhart Elementary School St. John Adrian Senior Center St. Croix St. Croix Educational Complex High School DC Canegata Community Center Water Island Fire House  For additional info: 340-715-6935  </vt:lpstr>
      <vt:lpstr>PowerPoint Presentation</vt:lpstr>
      <vt:lpstr>Stay Informed on the go!</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Virgin islands territorial Emergency management agency</dc:title>
  <dc:creator>Lisaann James</dc:creator>
  <cp:lastModifiedBy>Gabriel Knight</cp:lastModifiedBy>
  <cp:revision>1</cp:revision>
  <dcterms:created xsi:type="dcterms:W3CDTF">2021-09-07T13:28:18Z</dcterms:created>
  <dcterms:modified xsi:type="dcterms:W3CDTF">2021-09-22T12:59:53Z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0x010100C65089ECD2BEB4459BCC73DF5359E12F</vt:lpwstr>
  </property>
</Properties>
</file>